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90" r:id="rId3"/>
    <p:sldId id="260" r:id="rId4"/>
    <p:sldId id="261" r:id="rId5"/>
    <p:sldId id="263" r:id="rId6"/>
    <p:sldId id="305" r:id="rId7"/>
    <p:sldId id="258" r:id="rId8"/>
    <p:sldId id="264" r:id="rId9"/>
    <p:sldId id="268" r:id="rId10"/>
    <p:sldId id="355" r:id="rId11"/>
    <p:sldId id="356" r:id="rId12"/>
    <p:sldId id="342" r:id="rId13"/>
    <p:sldId id="343" r:id="rId14"/>
    <p:sldId id="291" r:id="rId15"/>
    <p:sldId id="292" r:id="rId16"/>
    <p:sldId id="293" r:id="rId17"/>
    <p:sldId id="294" r:id="rId18"/>
    <p:sldId id="271" r:id="rId19"/>
    <p:sldId id="295" r:id="rId20"/>
    <p:sldId id="301" r:id="rId21"/>
    <p:sldId id="296" r:id="rId22"/>
    <p:sldId id="297" r:id="rId23"/>
    <p:sldId id="344" r:id="rId24"/>
    <p:sldId id="298" r:id="rId25"/>
    <p:sldId id="345" r:id="rId26"/>
    <p:sldId id="299" r:id="rId27"/>
    <p:sldId id="346" r:id="rId28"/>
    <p:sldId id="300" r:id="rId29"/>
    <p:sldId id="347" r:id="rId30"/>
    <p:sldId id="302" r:id="rId31"/>
    <p:sldId id="348" r:id="rId32"/>
    <p:sldId id="304" r:id="rId33"/>
    <p:sldId id="272" r:id="rId34"/>
    <p:sldId id="277" r:id="rId35"/>
    <p:sldId id="278" r:id="rId36"/>
    <p:sldId id="349" r:id="rId37"/>
    <p:sldId id="357" r:id="rId38"/>
    <p:sldId id="352" r:id="rId39"/>
    <p:sldId id="280" r:id="rId40"/>
    <p:sldId id="351" r:id="rId41"/>
    <p:sldId id="350" r:id="rId42"/>
    <p:sldId id="353" r:id="rId43"/>
    <p:sldId id="354" r:id="rId44"/>
    <p:sldId id="267" r:id="rId45"/>
    <p:sldId id="274" r:id="rId46"/>
    <p:sldId id="275" r:id="rId47"/>
  </p:sldIdLst>
  <p:sldSz cx="18288000" cy="10287000"/>
  <p:notesSz cx="6858000" cy="9144000"/>
  <p:embeddedFontLst>
    <p:embeddedFont>
      <p:font typeface="Calibri" panose="020F0502020204030204" pitchFamily="34" charset="0"/>
      <p:regular r:id="rId49"/>
      <p:bold r:id="rId50"/>
    </p:embeddedFont>
    <p:embeddedFont>
      <p:font typeface="League Spartan" panose="020B0604020202020204" charset="0"/>
      <p:regular r:id="rId51"/>
      <p:bold r:id="rId52"/>
    </p:embeddedFont>
    <p:embeddedFont>
      <p:font typeface="Libre Baskerville" panose="02000000000000000000" pitchFamily="2" charset="0"/>
      <p:regular r:id="rId53"/>
      <p:bold r:id="rId54"/>
      <p:italic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53" d="100"/>
          <a:sy n="53" d="100"/>
        </p:scale>
        <p:origin x="730" y="-2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2#1">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2">
  <dgm:title val=""/>
  <dgm:desc val=""/>
  <dgm:catLst>
    <dgm:cat type="accent3" pri="11200"/>
  </dgm:catLst>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205A63-FF79-4C9A-8A3D-45BB00478AB5}" type="doc">
      <dgm:prSet loTypeId="urn:microsoft.com/office/officeart/2005/8/layout/rings+Icon" loCatId="officeonline" qsTypeId="urn:microsoft.com/office/officeart/2005/8/quickstyle/simple1#1" qsCatId="simple" csTypeId="urn:microsoft.com/office/officeart/2005/8/colors/accent3_2#1" csCatId="accent3" phldr="1"/>
      <dgm:spPr/>
      <dgm:t>
        <a:bodyPr/>
        <a:lstStyle/>
        <a:p>
          <a:endParaRPr lang="en-US"/>
        </a:p>
      </dgm:t>
    </dgm:pt>
    <dgm:pt modelId="{0208DB2D-CE1D-4B8C-B473-C5FE9C1068A8}">
      <dgm:prSet phldrT="[Text]" custT="1"/>
      <dgm:spPr/>
      <dgm:t>
        <a:bodyPr>
          <a:prstTxWarp prst="textButton">
            <a:avLst/>
          </a:prstTxWarp>
        </a:bodyPr>
        <a:lstStyle/>
        <a:p>
          <a:pPr>
            <a:buNone/>
          </a:pPr>
          <a:r>
            <a:rPr lang="en-US" sz="2400" dirty="0">
              <a:latin typeface="noto_sansregular"/>
            </a:rPr>
            <a:t>Maha Mahmoud Mohammed</a:t>
          </a:r>
        </a:p>
        <a:p>
          <a:pPr>
            <a:buNone/>
          </a:pPr>
          <a:r>
            <a:rPr lang="en-US" sz="2400" dirty="0">
              <a:latin typeface="noto_sansregular"/>
            </a:rPr>
            <a:t>Group 4, Section 2 </a:t>
          </a:r>
        </a:p>
        <a:p>
          <a:pPr>
            <a:buNone/>
          </a:pPr>
          <a:r>
            <a:rPr lang="en-US" sz="2400" dirty="0">
              <a:latin typeface="noto_sansregular"/>
            </a:rPr>
            <a:t>(Team Leader)</a:t>
          </a:r>
          <a:endParaRPr lang="en-US" sz="2400" dirty="0"/>
        </a:p>
      </dgm:t>
    </dgm:pt>
    <dgm:pt modelId="{DB9DD434-82EF-4380-9317-43ED85861D20}" type="parTrans" cxnId="{DB750835-1F5F-4DDF-BB29-4FF6BA36534D}">
      <dgm:prSet/>
      <dgm:spPr/>
      <dgm:t>
        <a:bodyPr>
          <a:prstTxWarp prst="textButton">
            <a:avLst/>
          </a:prstTxWarp>
        </a:bodyPr>
        <a:lstStyle/>
        <a:p>
          <a:endParaRPr lang="en-US"/>
        </a:p>
      </dgm:t>
    </dgm:pt>
    <dgm:pt modelId="{7617CF80-1B84-43F3-8146-C302E2F316D0}" type="sibTrans" cxnId="{DB750835-1F5F-4DDF-BB29-4FF6BA36534D}">
      <dgm:prSet/>
      <dgm:spPr/>
      <dgm:t>
        <a:bodyPr>
          <a:prstTxWarp prst="textButton">
            <a:avLst/>
          </a:prstTxWarp>
        </a:bodyPr>
        <a:lstStyle/>
        <a:p>
          <a:endParaRPr lang="en-US"/>
        </a:p>
      </dgm:t>
    </dgm:pt>
    <dgm:pt modelId="{0D015535-8165-418A-AFD1-B2D51A913070}">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rPr>
            <a:t>Khloud Farouk Fouad </a:t>
          </a:r>
        </a:p>
        <a:p>
          <a:pPr marL="0" lvl="0" algn="ctr" defTabSz="1200150">
            <a:lnSpc>
              <a:spcPct val="90000"/>
            </a:lnSpc>
            <a:spcBef>
              <a:spcPct val="0"/>
            </a:spcBef>
            <a:spcAft>
              <a:spcPct val="35000"/>
            </a:spcAft>
            <a:buNone/>
          </a:pPr>
          <a:r>
            <a:rPr lang="en-US" sz="2400" kern="1200">
              <a:latin typeface="noto_sansregular"/>
            </a:rPr>
            <a:t>Group 2, Section 1</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27BA6C0B-6A5E-4330-85DB-17F4B432B871}" type="parTrans" cxnId="{B4B7D78A-7AFD-4520-8226-36A368A55F98}">
      <dgm:prSet/>
      <dgm:spPr/>
      <dgm:t>
        <a:bodyPr>
          <a:prstTxWarp prst="textButton">
            <a:avLst/>
          </a:prstTxWarp>
        </a:bodyPr>
        <a:lstStyle/>
        <a:p>
          <a:endParaRPr lang="en-US"/>
        </a:p>
      </dgm:t>
    </dgm:pt>
    <dgm:pt modelId="{3F04DD8F-9240-4535-82EF-A5BA7B15190B}" type="sibTrans" cxnId="{B4B7D78A-7AFD-4520-8226-36A368A55F98}">
      <dgm:prSet/>
      <dgm:spPr/>
      <dgm:t>
        <a:bodyPr>
          <a:prstTxWarp prst="textButton">
            <a:avLst/>
          </a:prstTxWarp>
        </a:bodyPr>
        <a:lstStyle/>
        <a:p>
          <a:endParaRPr lang="en-US"/>
        </a:p>
      </dgm:t>
    </dgm:pt>
    <dgm:pt modelId="{54AD38F7-482B-41AD-8AC6-CDB2E28CD47E}">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dirty="0">
              <a:latin typeface="noto_sansregular"/>
              <a:ea typeface="+mn-ea"/>
              <a:cs typeface="+mn-cs"/>
            </a:rPr>
            <a:t>Nourhan Mohamed Ali</a:t>
          </a:r>
        </a:p>
        <a:p>
          <a:pPr marL="0" lvl="0" algn="ctr" defTabSz="1200150">
            <a:lnSpc>
              <a:spcPct val="90000"/>
            </a:lnSpc>
            <a:spcBef>
              <a:spcPct val="0"/>
            </a:spcBef>
            <a:spcAft>
              <a:spcPct val="35000"/>
            </a:spcAft>
            <a:buNone/>
          </a:pPr>
          <a:r>
            <a:rPr lang="en-US" sz="2400" kern="1200" dirty="0">
              <a:latin typeface="noto_sansregular"/>
              <a:ea typeface="+mn-ea"/>
              <a:cs typeface="+mn-cs"/>
            </a:rPr>
            <a:t>Group 4, Section 3</a:t>
          </a:r>
        </a:p>
        <a:p>
          <a:pPr marL="0" lvl="0" algn="ctr" defTabSz="1200150">
            <a:lnSpc>
              <a:spcPct val="90000"/>
            </a:lnSpc>
            <a:spcBef>
              <a:spcPct val="0"/>
            </a:spcBef>
            <a:spcAft>
              <a:spcPct val="35000"/>
            </a:spcAft>
          </a:pPr>
          <a:r>
            <a:rPr lang="en-US" sz="2400" kern="1200" dirty="0">
              <a:latin typeface="noto_sansregular"/>
              <a:ea typeface="+mn-ea"/>
              <a:cs typeface="+mn-cs"/>
            </a:rPr>
            <a:t>(Team member)</a:t>
          </a:r>
        </a:p>
      </dgm:t>
    </dgm:pt>
    <dgm:pt modelId="{B7A7CA58-C6B6-4B97-98C0-2F7042E69D56}" type="parTrans" cxnId="{BB161839-B0EF-4527-9005-98B989BADF88}">
      <dgm:prSet/>
      <dgm:spPr/>
      <dgm:t>
        <a:bodyPr>
          <a:prstTxWarp prst="textButton">
            <a:avLst/>
          </a:prstTxWarp>
        </a:bodyPr>
        <a:lstStyle/>
        <a:p>
          <a:endParaRPr lang="en-US"/>
        </a:p>
      </dgm:t>
    </dgm:pt>
    <dgm:pt modelId="{198818D4-8632-4EA7-BCB3-1DCFD864C312}" type="sibTrans" cxnId="{BB161839-B0EF-4527-9005-98B989BADF88}">
      <dgm:prSet/>
      <dgm:spPr/>
      <dgm:t>
        <a:bodyPr>
          <a:prstTxWarp prst="textButton">
            <a:avLst/>
          </a:prstTxWarp>
        </a:bodyPr>
        <a:lstStyle/>
        <a:p>
          <a:endParaRPr lang="en-US"/>
        </a:p>
      </dgm:t>
    </dgm:pt>
    <dgm:pt modelId="{7851E27F-2070-4842-AB42-97926A48E4F3}" type="pres">
      <dgm:prSet presAssocID="{B3205A63-FF79-4C9A-8A3D-45BB00478AB5}" presName="Name0" presStyleCnt="0">
        <dgm:presLayoutVars>
          <dgm:chMax val="7"/>
          <dgm:dir/>
          <dgm:resizeHandles val="exact"/>
        </dgm:presLayoutVars>
      </dgm:prSet>
      <dgm:spPr/>
    </dgm:pt>
    <dgm:pt modelId="{6CF915EE-C694-4DEF-8EF1-136D14D59A86}" type="pres">
      <dgm:prSet presAssocID="{B3205A63-FF79-4C9A-8A3D-45BB00478AB5}" presName="ellipse1" presStyleLbl="vennNode1" presStyleIdx="0" presStyleCnt="3">
        <dgm:presLayoutVars>
          <dgm:bulletEnabled val="1"/>
        </dgm:presLayoutVars>
      </dgm:prSet>
      <dgm:spPr/>
    </dgm:pt>
    <dgm:pt modelId="{45CFACB1-C8BE-4662-BFFE-86AF3468D167}" type="pres">
      <dgm:prSet presAssocID="{B3205A63-FF79-4C9A-8A3D-45BB00478AB5}" presName="ellipse2" presStyleLbl="vennNode1" presStyleIdx="1" presStyleCnt="3">
        <dgm:presLayoutVars>
          <dgm:bulletEnabled val="1"/>
        </dgm:presLayoutVars>
      </dgm:prSet>
      <dgm:spPr/>
    </dgm:pt>
    <dgm:pt modelId="{0E96DA5E-BDA1-4DBB-92A3-48CABEDF9A6C}" type="pres">
      <dgm:prSet presAssocID="{B3205A63-FF79-4C9A-8A3D-45BB00478AB5}" presName="ellipse3" presStyleLbl="vennNode1" presStyleIdx="2" presStyleCnt="3">
        <dgm:presLayoutVars>
          <dgm:bulletEnabled val="1"/>
        </dgm:presLayoutVars>
      </dgm:prSet>
      <dgm:spPr/>
    </dgm:pt>
  </dgm:ptLst>
  <dgm:cxnLst>
    <dgm:cxn modelId="{2A82871A-C51C-4EAA-922F-1C1D10BA6568}" type="presOf" srcId="{0D015535-8165-418A-AFD1-B2D51A913070}" destId="{45CFACB1-C8BE-4662-BFFE-86AF3468D167}" srcOrd="0" destOrd="0" presId="urn:microsoft.com/office/officeart/2005/8/layout/rings+Icon"/>
    <dgm:cxn modelId="{DB750835-1F5F-4DDF-BB29-4FF6BA36534D}" srcId="{B3205A63-FF79-4C9A-8A3D-45BB00478AB5}" destId="{0208DB2D-CE1D-4B8C-B473-C5FE9C1068A8}" srcOrd="0" destOrd="0" parTransId="{DB9DD434-82EF-4380-9317-43ED85861D20}" sibTransId="{7617CF80-1B84-43F3-8146-C302E2F316D0}"/>
    <dgm:cxn modelId="{BB161839-B0EF-4527-9005-98B989BADF88}" srcId="{B3205A63-FF79-4C9A-8A3D-45BB00478AB5}" destId="{54AD38F7-482B-41AD-8AC6-CDB2E28CD47E}" srcOrd="2" destOrd="0" parTransId="{B7A7CA58-C6B6-4B97-98C0-2F7042E69D56}" sibTransId="{198818D4-8632-4EA7-BCB3-1DCFD864C312}"/>
    <dgm:cxn modelId="{D8274140-83C0-4F4A-9E15-4790359DBC3E}" type="presOf" srcId="{B3205A63-FF79-4C9A-8A3D-45BB00478AB5}" destId="{7851E27F-2070-4842-AB42-97926A48E4F3}" srcOrd="0" destOrd="0" presId="urn:microsoft.com/office/officeart/2005/8/layout/rings+Icon"/>
    <dgm:cxn modelId="{8269B54E-4E52-41E4-B107-B149A09FD482}" type="presOf" srcId="{0208DB2D-CE1D-4B8C-B473-C5FE9C1068A8}" destId="{6CF915EE-C694-4DEF-8EF1-136D14D59A86}" srcOrd="0" destOrd="0" presId="urn:microsoft.com/office/officeart/2005/8/layout/rings+Icon"/>
    <dgm:cxn modelId="{B4B7D78A-7AFD-4520-8226-36A368A55F98}" srcId="{B3205A63-FF79-4C9A-8A3D-45BB00478AB5}" destId="{0D015535-8165-418A-AFD1-B2D51A913070}" srcOrd="1" destOrd="0" parTransId="{27BA6C0B-6A5E-4330-85DB-17F4B432B871}" sibTransId="{3F04DD8F-9240-4535-82EF-A5BA7B15190B}"/>
    <dgm:cxn modelId="{CEB92395-1C14-4164-8798-0B05FAB371A0}" type="presOf" srcId="{54AD38F7-482B-41AD-8AC6-CDB2E28CD47E}" destId="{0E96DA5E-BDA1-4DBB-92A3-48CABEDF9A6C}" srcOrd="0" destOrd="0" presId="urn:microsoft.com/office/officeart/2005/8/layout/rings+Icon"/>
    <dgm:cxn modelId="{6D0DBBF6-4545-4C0D-96EF-0E5D49EB713E}" type="presParOf" srcId="{7851E27F-2070-4842-AB42-97926A48E4F3}" destId="{6CF915EE-C694-4DEF-8EF1-136D14D59A86}" srcOrd="0" destOrd="0" presId="urn:microsoft.com/office/officeart/2005/8/layout/rings+Icon"/>
    <dgm:cxn modelId="{996538C9-CD08-4196-9F0C-1F51D26DC32D}" type="presParOf" srcId="{7851E27F-2070-4842-AB42-97926A48E4F3}" destId="{45CFACB1-C8BE-4662-BFFE-86AF3468D167}" srcOrd="1" destOrd="0" presId="urn:microsoft.com/office/officeart/2005/8/layout/rings+Icon"/>
    <dgm:cxn modelId="{6A39AF01-BA55-4ACD-861D-B932353085B8}" type="presParOf" srcId="{7851E27F-2070-4842-AB42-97926A48E4F3}" destId="{0E96DA5E-BDA1-4DBB-92A3-48CABEDF9A6C}" srcOrd="2" destOrd="0" presId="urn:microsoft.com/office/officeart/2005/8/layout/rings+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205A63-FF79-4C9A-8A3D-45BB00478AB5}" type="doc">
      <dgm:prSet loTypeId="urn:microsoft.com/office/officeart/2005/8/layout/rings+Icon" loCatId="officeonline" qsTypeId="urn:microsoft.com/office/officeart/2005/8/quickstyle/simple1#2" qsCatId="simple" csTypeId="urn:microsoft.com/office/officeart/2005/8/colors/accent3_2#2" csCatId="accent3" phldr="1"/>
      <dgm:spPr/>
      <dgm:t>
        <a:bodyPr/>
        <a:lstStyle/>
        <a:p>
          <a:endParaRPr lang="en-US"/>
        </a:p>
      </dgm:t>
    </dgm:pt>
    <dgm:pt modelId="{0208DB2D-CE1D-4B8C-B473-C5FE9C1068A8}">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rPr>
            <a:t>Hend Khaled Lotfy </a:t>
          </a:r>
        </a:p>
        <a:p>
          <a:pPr marL="0" lvl="0" algn="ctr" defTabSz="1200150">
            <a:lnSpc>
              <a:spcPct val="90000"/>
            </a:lnSpc>
            <a:spcBef>
              <a:spcPct val="0"/>
            </a:spcBef>
            <a:spcAft>
              <a:spcPct val="35000"/>
            </a:spcAft>
            <a:buNone/>
          </a:pPr>
          <a:r>
            <a:rPr lang="en-US" sz="2400" kern="1200">
              <a:latin typeface="noto_sansregular"/>
            </a:rPr>
            <a:t>Group 4, Section 4</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DB9DD434-82EF-4380-9317-43ED85861D20}" type="parTrans" cxnId="{DB750835-1F5F-4DDF-BB29-4FF6BA36534D}">
      <dgm:prSet/>
      <dgm:spPr/>
      <dgm:t>
        <a:bodyPr>
          <a:prstTxWarp prst="textButton">
            <a:avLst/>
          </a:prstTxWarp>
        </a:bodyPr>
        <a:lstStyle/>
        <a:p>
          <a:endParaRPr lang="en-US"/>
        </a:p>
      </dgm:t>
    </dgm:pt>
    <dgm:pt modelId="{7617CF80-1B84-43F3-8146-C302E2F316D0}" type="sibTrans" cxnId="{DB750835-1F5F-4DDF-BB29-4FF6BA36534D}">
      <dgm:prSet/>
      <dgm:spPr/>
      <dgm:t>
        <a:bodyPr>
          <a:prstTxWarp prst="textButton">
            <a:avLst/>
          </a:prstTxWarp>
        </a:bodyPr>
        <a:lstStyle/>
        <a:p>
          <a:endParaRPr lang="en-US"/>
        </a:p>
      </dgm:t>
    </dgm:pt>
    <dgm:pt modelId="{0D015535-8165-418A-AFD1-B2D51A913070}">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ea typeface="+mn-ea"/>
              <a:cs typeface="+mn-cs"/>
            </a:rPr>
            <a:t>Hala Khaled Mohamed</a:t>
          </a:r>
        </a:p>
        <a:p>
          <a:pPr marL="0" lvl="0" algn="ctr" defTabSz="1200150">
            <a:lnSpc>
              <a:spcPct val="90000"/>
            </a:lnSpc>
            <a:spcBef>
              <a:spcPct val="0"/>
            </a:spcBef>
            <a:spcAft>
              <a:spcPct val="35000"/>
            </a:spcAft>
            <a:buNone/>
          </a:pPr>
          <a:r>
            <a:rPr lang="en-US" sz="2400" kern="1200">
              <a:latin typeface="noto_sansregular"/>
              <a:ea typeface="+mn-ea"/>
              <a:cs typeface="+mn-cs"/>
            </a:rPr>
            <a:t>Group 4, Section 4</a:t>
          </a:r>
        </a:p>
        <a:p>
          <a:pPr marL="0" lvl="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gm:t>
    </dgm:pt>
    <dgm:pt modelId="{27BA6C0B-6A5E-4330-85DB-17F4B432B871}" type="parTrans" cxnId="{B4B7D78A-7AFD-4520-8226-36A368A55F98}">
      <dgm:prSet/>
      <dgm:spPr/>
      <dgm:t>
        <a:bodyPr>
          <a:prstTxWarp prst="textButton">
            <a:avLst/>
          </a:prstTxWarp>
        </a:bodyPr>
        <a:lstStyle/>
        <a:p>
          <a:endParaRPr lang="en-US"/>
        </a:p>
      </dgm:t>
    </dgm:pt>
    <dgm:pt modelId="{3F04DD8F-9240-4535-82EF-A5BA7B15190B}" type="sibTrans" cxnId="{B4B7D78A-7AFD-4520-8226-36A368A55F98}">
      <dgm:prSet/>
      <dgm:spPr/>
      <dgm:t>
        <a:bodyPr>
          <a:prstTxWarp prst="textButton">
            <a:avLst/>
          </a:prstTxWarp>
        </a:bodyPr>
        <a:lstStyle/>
        <a:p>
          <a:endParaRPr lang="en-US"/>
        </a:p>
      </dgm:t>
    </dgm:pt>
    <dgm:pt modelId="{54AD38F7-482B-41AD-8AC6-CDB2E28CD47E}">
      <dgm:prSet phldrT="[Text]" custT="1"/>
      <dgm:spPr/>
      <dgm:t>
        <a:bodyPr>
          <a:prstTxWarp prst="textButton">
            <a:avLst/>
          </a:prstTxWarp>
        </a:bodyPr>
        <a:lstStyle/>
        <a:p>
          <a:pPr marL="0" lvl="0" algn="ctr" defTabSz="1200150">
            <a:lnSpc>
              <a:spcPct val="90000"/>
            </a:lnSpc>
            <a:spcBef>
              <a:spcPct val="0"/>
            </a:spcBef>
            <a:spcAft>
              <a:spcPct val="35000"/>
            </a:spcAft>
            <a:buNone/>
          </a:pPr>
          <a:r>
            <a:rPr lang="en-US" sz="2400" kern="1200">
              <a:latin typeface="noto_sansregular"/>
              <a:ea typeface="+mn-ea"/>
              <a:cs typeface="+mn-cs"/>
            </a:rPr>
            <a:t>Salma Ahmed Nady </a:t>
          </a:r>
          <a:endParaRPr lang="en-US" sz="2400" kern="1200">
            <a:latin typeface="noto_sansregular"/>
            <a:ea typeface="+mn-ea"/>
            <a:cs typeface="+mn-cs"/>
            <a:sym typeface="Arial" panose="020B0604020202020204"/>
          </a:endParaRPr>
        </a:p>
        <a:p>
          <a:pPr marL="0" lvl="0" algn="ctr" defTabSz="1200150">
            <a:lnSpc>
              <a:spcPct val="90000"/>
            </a:lnSpc>
            <a:spcBef>
              <a:spcPct val="0"/>
            </a:spcBef>
            <a:spcAft>
              <a:spcPct val="35000"/>
            </a:spcAft>
            <a:buNone/>
          </a:pPr>
          <a:r>
            <a:rPr lang="en-US" sz="2400" kern="1200">
              <a:latin typeface="noto_sansregular"/>
            </a:rPr>
            <a:t>Group 2, Section 3</a:t>
          </a:r>
        </a:p>
        <a:p>
          <a:pPr marL="0" lvl="0" algn="ctr" defTabSz="1200150">
            <a:lnSpc>
              <a:spcPct val="90000"/>
            </a:lnSpc>
            <a:spcBef>
              <a:spcPct val="0"/>
            </a:spcBef>
            <a:spcAft>
              <a:spcPct val="35000"/>
            </a:spcAft>
          </a:pPr>
          <a:r>
            <a:rPr lang="en-US" sz="2400" kern="1200">
              <a:latin typeface="noto_sansregular"/>
              <a:ea typeface="+mn-ea"/>
              <a:cs typeface="+mn-cs"/>
            </a:rPr>
            <a:t>(Team member)</a:t>
          </a:r>
          <a:endParaRPr lang="en-US" sz="2400" kern="1200" dirty="0">
            <a:latin typeface="noto_sansregular"/>
            <a:ea typeface="+mn-ea"/>
            <a:cs typeface="+mn-cs"/>
          </a:endParaRPr>
        </a:p>
      </dgm:t>
    </dgm:pt>
    <dgm:pt modelId="{B7A7CA58-C6B6-4B97-98C0-2F7042E69D56}" type="parTrans" cxnId="{BB161839-B0EF-4527-9005-98B989BADF88}">
      <dgm:prSet/>
      <dgm:spPr/>
      <dgm:t>
        <a:bodyPr>
          <a:prstTxWarp prst="textButton">
            <a:avLst/>
          </a:prstTxWarp>
        </a:bodyPr>
        <a:lstStyle/>
        <a:p>
          <a:endParaRPr lang="en-US"/>
        </a:p>
      </dgm:t>
    </dgm:pt>
    <dgm:pt modelId="{198818D4-8632-4EA7-BCB3-1DCFD864C312}" type="sibTrans" cxnId="{BB161839-B0EF-4527-9005-98B989BADF88}">
      <dgm:prSet/>
      <dgm:spPr/>
      <dgm:t>
        <a:bodyPr>
          <a:prstTxWarp prst="textButton">
            <a:avLst/>
          </a:prstTxWarp>
        </a:bodyPr>
        <a:lstStyle/>
        <a:p>
          <a:endParaRPr lang="en-US"/>
        </a:p>
      </dgm:t>
    </dgm:pt>
    <dgm:pt modelId="{7851E27F-2070-4842-AB42-97926A48E4F3}" type="pres">
      <dgm:prSet presAssocID="{B3205A63-FF79-4C9A-8A3D-45BB00478AB5}" presName="Name0" presStyleCnt="0">
        <dgm:presLayoutVars>
          <dgm:chMax val="7"/>
          <dgm:dir/>
          <dgm:resizeHandles val="exact"/>
        </dgm:presLayoutVars>
      </dgm:prSet>
      <dgm:spPr/>
    </dgm:pt>
    <dgm:pt modelId="{6CF915EE-C694-4DEF-8EF1-136D14D59A86}" type="pres">
      <dgm:prSet presAssocID="{B3205A63-FF79-4C9A-8A3D-45BB00478AB5}" presName="ellipse1" presStyleLbl="vennNode1" presStyleIdx="0" presStyleCnt="3">
        <dgm:presLayoutVars>
          <dgm:bulletEnabled val="1"/>
        </dgm:presLayoutVars>
      </dgm:prSet>
      <dgm:spPr/>
    </dgm:pt>
    <dgm:pt modelId="{45CFACB1-C8BE-4662-BFFE-86AF3468D167}" type="pres">
      <dgm:prSet presAssocID="{B3205A63-FF79-4C9A-8A3D-45BB00478AB5}" presName="ellipse2" presStyleLbl="vennNode1" presStyleIdx="1" presStyleCnt="3">
        <dgm:presLayoutVars>
          <dgm:bulletEnabled val="1"/>
        </dgm:presLayoutVars>
      </dgm:prSet>
      <dgm:spPr/>
    </dgm:pt>
    <dgm:pt modelId="{0E96DA5E-BDA1-4DBB-92A3-48CABEDF9A6C}" type="pres">
      <dgm:prSet presAssocID="{B3205A63-FF79-4C9A-8A3D-45BB00478AB5}" presName="ellipse3" presStyleLbl="vennNode1" presStyleIdx="2" presStyleCnt="3">
        <dgm:presLayoutVars>
          <dgm:bulletEnabled val="1"/>
        </dgm:presLayoutVars>
      </dgm:prSet>
      <dgm:spPr/>
    </dgm:pt>
  </dgm:ptLst>
  <dgm:cxnLst>
    <dgm:cxn modelId="{2A82871A-C51C-4EAA-922F-1C1D10BA6568}" type="presOf" srcId="{0D015535-8165-418A-AFD1-B2D51A913070}" destId="{45CFACB1-C8BE-4662-BFFE-86AF3468D167}" srcOrd="0" destOrd="0" presId="urn:microsoft.com/office/officeart/2005/8/layout/rings+Icon"/>
    <dgm:cxn modelId="{DB750835-1F5F-4DDF-BB29-4FF6BA36534D}" srcId="{B3205A63-FF79-4C9A-8A3D-45BB00478AB5}" destId="{0208DB2D-CE1D-4B8C-B473-C5FE9C1068A8}" srcOrd="0" destOrd="0" parTransId="{DB9DD434-82EF-4380-9317-43ED85861D20}" sibTransId="{7617CF80-1B84-43F3-8146-C302E2F316D0}"/>
    <dgm:cxn modelId="{BB161839-B0EF-4527-9005-98B989BADF88}" srcId="{B3205A63-FF79-4C9A-8A3D-45BB00478AB5}" destId="{54AD38F7-482B-41AD-8AC6-CDB2E28CD47E}" srcOrd="2" destOrd="0" parTransId="{B7A7CA58-C6B6-4B97-98C0-2F7042E69D56}" sibTransId="{198818D4-8632-4EA7-BCB3-1DCFD864C312}"/>
    <dgm:cxn modelId="{D8274140-83C0-4F4A-9E15-4790359DBC3E}" type="presOf" srcId="{B3205A63-FF79-4C9A-8A3D-45BB00478AB5}" destId="{7851E27F-2070-4842-AB42-97926A48E4F3}" srcOrd="0" destOrd="0" presId="urn:microsoft.com/office/officeart/2005/8/layout/rings+Icon"/>
    <dgm:cxn modelId="{8269B54E-4E52-41E4-B107-B149A09FD482}" type="presOf" srcId="{0208DB2D-CE1D-4B8C-B473-C5FE9C1068A8}" destId="{6CF915EE-C694-4DEF-8EF1-136D14D59A86}" srcOrd="0" destOrd="0" presId="urn:microsoft.com/office/officeart/2005/8/layout/rings+Icon"/>
    <dgm:cxn modelId="{B4B7D78A-7AFD-4520-8226-36A368A55F98}" srcId="{B3205A63-FF79-4C9A-8A3D-45BB00478AB5}" destId="{0D015535-8165-418A-AFD1-B2D51A913070}" srcOrd="1" destOrd="0" parTransId="{27BA6C0B-6A5E-4330-85DB-17F4B432B871}" sibTransId="{3F04DD8F-9240-4535-82EF-A5BA7B15190B}"/>
    <dgm:cxn modelId="{CEB92395-1C14-4164-8798-0B05FAB371A0}" type="presOf" srcId="{54AD38F7-482B-41AD-8AC6-CDB2E28CD47E}" destId="{0E96DA5E-BDA1-4DBB-92A3-48CABEDF9A6C}" srcOrd="0" destOrd="0" presId="urn:microsoft.com/office/officeart/2005/8/layout/rings+Icon"/>
    <dgm:cxn modelId="{6D0DBBF6-4545-4C0D-96EF-0E5D49EB713E}" type="presParOf" srcId="{7851E27F-2070-4842-AB42-97926A48E4F3}" destId="{6CF915EE-C694-4DEF-8EF1-136D14D59A86}" srcOrd="0" destOrd="0" presId="urn:microsoft.com/office/officeart/2005/8/layout/rings+Icon"/>
    <dgm:cxn modelId="{996538C9-CD08-4196-9F0C-1F51D26DC32D}" type="presParOf" srcId="{7851E27F-2070-4842-AB42-97926A48E4F3}" destId="{45CFACB1-C8BE-4662-BFFE-86AF3468D167}" srcOrd="1" destOrd="0" presId="urn:microsoft.com/office/officeart/2005/8/layout/rings+Icon"/>
    <dgm:cxn modelId="{6A39AF01-BA55-4ACD-861D-B932353085B8}" type="presParOf" srcId="{7851E27F-2070-4842-AB42-97926A48E4F3}" destId="{0E96DA5E-BDA1-4DBB-92A3-48CABEDF9A6C}" srcOrd="2" destOrd="0" presId="urn:microsoft.com/office/officeart/2005/8/layout/rings+Ic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915EE-C694-4DEF-8EF1-136D14D59A86}">
      <dsp:nvSpPr>
        <dsp:cNvPr id="0" name=""/>
        <dsp:cNvSpPr/>
      </dsp:nvSpPr>
      <dsp:spPr bwMode="white">
        <a:xfrm>
          <a:off x="524450"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066800">
            <a:lnSpc>
              <a:spcPct val="90000"/>
            </a:lnSpc>
            <a:spcBef>
              <a:spcPct val="0"/>
            </a:spcBef>
            <a:spcAft>
              <a:spcPct val="35000"/>
            </a:spcAft>
            <a:buNone/>
          </a:pPr>
          <a:r>
            <a:rPr lang="en-US" sz="2400" kern="1200" dirty="0">
              <a:latin typeface="noto_sansregular"/>
            </a:rPr>
            <a:t>Maha Mahmoud Mohammed</a:t>
          </a:r>
        </a:p>
        <a:p>
          <a:pPr marL="0" lvl="0" indent="0" algn="ctr" defTabSz="1066800">
            <a:lnSpc>
              <a:spcPct val="90000"/>
            </a:lnSpc>
            <a:spcBef>
              <a:spcPct val="0"/>
            </a:spcBef>
            <a:spcAft>
              <a:spcPct val="35000"/>
            </a:spcAft>
            <a:buNone/>
          </a:pPr>
          <a:r>
            <a:rPr lang="en-US" sz="2400" kern="1200" dirty="0">
              <a:latin typeface="noto_sansregular"/>
            </a:rPr>
            <a:t>Group 4, Section 2 </a:t>
          </a:r>
        </a:p>
        <a:p>
          <a:pPr marL="0" lvl="0" indent="0" algn="ctr" defTabSz="1066800">
            <a:lnSpc>
              <a:spcPct val="90000"/>
            </a:lnSpc>
            <a:spcBef>
              <a:spcPct val="0"/>
            </a:spcBef>
            <a:spcAft>
              <a:spcPct val="35000"/>
            </a:spcAft>
            <a:buNone/>
          </a:pPr>
          <a:r>
            <a:rPr lang="en-US" sz="2400" kern="1200" dirty="0">
              <a:latin typeface="noto_sansregular"/>
            </a:rPr>
            <a:t>(Team Leader)</a:t>
          </a:r>
          <a:endParaRPr lang="en-US" sz="2400" kern="1200" dirty="0"/>
        </a:p>
      </dsp:txBody>
      <dsp:txXfrm>
        <a:off x="1054879" y="530421"/>
        <a:ext cx="2561138" cy="2561102"/>
      </dsp:txXfrm>
    </dsp:sp>
    <dsp:sp modelId="{45CFACB1-C8BE-4662-BFFE-86AF3468D167}">
      <dsp:nvSpPr>
        <dsp:cNvPr id="0" name=""/>
        <dsp:cNvSpPr/>
      </dsp:nvSpPr>
      <dsp:spPr bwMode="white">
        <a:xfrm>
          <a:off x="2388724" y="2415635"/>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rPr>
            <a:t>Khloud Farouk Fouad </a:t>
          </a:r>
        </a:p>
        <a:p>
          <a:pPr marL="0" lvl="0" indent="0" algn="ctr" defTabSz="1200150">
            <a:lnSpc>
              <a:spcPct val="90000"/>
            </a:lnSpc>
            <a:spcBef>
              <a:spcPct val="0"/>
            </a:spcBef>
            <a:spcAft>
              <a:spcPct val="35000"/>
            </a:spcAft>
            <a:buNone/>
          </a:pPr>
          <a:r>
            <a:rPr lang="en-US" sz="2400" kern="1200">
              <a:latin typeface="noto_sansregular"/>
            </a:rPr>
            <a:t>Group 2, Section 1</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2919153" y="2946056"/>
        <a:ext cx="2561138" cy="2561102"/>
      </dsp:txXfrm>
    </dsp:sp>
    <dsp:sp modelId="{0E96DA5E-BDA1-4DBB-92A3-48CABEDF9A6C}">
      <dsp:nvSpPr>
        <dsp:cNvPr id="0" name=""/>
        <dsp:cNvSpPr/>
      </dsp:nvSpPr>
      <dsp:spPr bwMode="white">
        <a:xfrm>
          <a:off x="4250793"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dirty="0">
              <a:latin typeface="noto_sansregular"/>
              <a:ea typeface="+mn-ea"/>
              <a:cs typeface="+mn-cs"/>
            </a:rPr>
            <a:t>Nourhan Mohamed Ali</a:t>
          </a:r>
        </a:p>
        <a:p>
          <a:pPr marL="0" lvl="0" indent="0" algn="ctr" defTabSz="1200150">
            <a:lnSpc>
              <a:spcPct val="90000"/>
            </a:lnSpc>
            <a:spcBef>
              <a:spcPct val="0"/>
            </a:spcBef>
            <a:spcAft>
              <a:spcPct val="35000"/>
            </a:spcAft>
            <a:buNone/>
          </a:pPr>
          <a:r>
            <a:rPr lang="en-US" sz="2400" kern="1200" dirty="0">
              <a:latin typeface="noto_sansregular"/>
              <a:ea typeface="+mn-ea"/>
              <a:cs typeface="+mn-cs"/>
            </a:rPr>
            <a:t>Group 4, Section 3</a:t>
          </a:r>
        </a:p>
        <a:p>
          <a:pPr marL="0" lvl="0" indent="0" algn="ctr" defTabSz="1200150">
            <a:lnSpc>
              <a:spcPct val="90000"/>
            </a:lnSpc>
            <a:spcBef>
              <a:spcPct val="0"/>
            </a:spcBef>
            <a:spcAft>
              <a:spcPct val="35000"/>
            </a:spcAft>
            <a:buNone/>
          </a:pPr>
          <a:r>
            <a:rPr lang="en-US" sz="2400" kern="1200" dirty="0">
              <a:latin typeface="noto_sansregular"/>
              <a:ea typeface="+mn-ea"/>
              <a:cs typeface="+mn-cs"/>
            </a:rPr>
            <a:t>(Team member)</a:t>
          </a:r>
        </a:p>
      </dsp:txBody>
      <dsp:txXfrm>
        <a:off x="4781222" y="530421"/>
        <a:ext cx="2561138" cy="25611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915EE-C694-4DEF-8EF1-136D14D59A86}">
      <dsp:nvSpPr>
        <dsp:cNvPr id="0" name=""/>
        <dsp:cNvSpPr/>
      </dsp:nvSpPr>
      <dsp:spPr bwMode="white">
        <a:xfrm>
          <a:off x="524450"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rPr>
            <a:t>Hend Khaled Lotfy </a:t>
          </a:r>
        </a:p>
        <a:p>
          <a:pPr marL="0" lvl="0" indent="0" algn="ctr" defTabSz="1200150">
            <a:lnSpc>
              <a:spcPct val="90000"/>
            </a:lnSpc>
            <a:spcBef>
              <a:spcPct val="0"/>
            </a:spcBef>
            <a:spcAft>
              <a:spcPct val="35000"/>
            </a:spcAft>
            <a:buNone/>
          </a:pPr>
          <a:r>
            <a:rPr lang="en-US" sz="2400" kern="1200">
              <a:latin typeface="noto_sansregular"/>
            </a:rPr>
            <a:t>Group 4, Section 4</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1054879" y="530421"/>
        <a:ext cx="2561138" cy="2561102"/>
      </dsp:txXfrm>
    </dsp:sp>
    <dsp:sp modelId="{45CFACB1-C8BE-4662-BFFE-86AF3468D167}">
      <dsp:nvSpPr>
        <dsp:cNvPr id="0" name=""/>
        <dsp:cNvSpPr/>
      </dsp:nvSpPr>
      <dsp:spPr bwMode="white">
        <a:xfrm>
          <a:off x="2388724" y="2415635"/>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ea typeface="+mn-ea"/>
              <a:cs typeface="+mn-cs"/>
            </a:rPr>
            <a:t>Hala Khaled Mohamed</a:t>
          </a:r>
        </a:p>
        <a:p>
          <a:pPr marL="0" lvl="0" indent="0" algn="ctr" defTabSz="1200150">
            <a:lnSpc>
              <a:spcPct val="90000"/>
            </a:lnSpc>
            <a:spcBef>
              <a:spcPct val="0"/>
            </a:spcBef>
            <a:spcAft>
              <a:spcPct val="35000"/>
            </a:spcAft>
            <a:buNone/>
          </a:pPr>
          <a:r>
            <a:rPr lang="en-US" sz="2400" kern="1200">
              <a:latin typeface="noto_sansregular"/>
              <a:ea typeface="+mn-ea"/>
              <a:cs typeface="+mn-cs"/>
            </a:rPr>
            <a:t>Group 4, Section 4</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2919153" y="2946056"/>
        <a:ext cx="2561138" cy="2561102"/>
      </dsp:txXfrm>
    </dsp:sp>
    <dsp:sp modelId="{0E96DA5E-BDA1-4DBB-92A3-48CABEDF9A6C}">
      <dsp:nvSpPr>
        <dsp:cNvPr id="0" name=""/>
        <dsp:cNvSpPr/>
      </dsp:nvSpPr>
      <dsp:spPr bwMode="white">
        <a:xfrm>
          <a:off x="4250793" y="0"/>
          <a:ext cx="3621996" cy="3621944"/>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prstTxWarp prst="textButton">
            <a:avLst/>
          </a:prstTxWarp>
          <a:noAutofit/>
        </a:bodyPr>
        <a:lstStyle/>
        <a:p>
          <a:pPr marL="0" lvl="0" indent="0" algn="ctr" defTabSz="1200150">
            <a:lnSpc>
              <a:spcPct val="90000"/>
            </a:lnSpc>
            <a:spcBef>
              <a:spcPct val="0"/>
            </a:spcBef>
            <a:spcAft>
              <a:spcPct val="35000"/>
            </a:spcAft>
            <a:buNone/>
          </a:pPr>
          <a:r>
            <a:rPr lang="en-US" sz="2400" kern="1200">
              <a:latin typeface="noto_sansregular"/>
              <a:ea typeface="+mn-ea"/>
              <a:cs typeface="+mn-cs"/>
            </a:rPr>
            <a:t>Salma Ahmed Nady </a:t>
          </a:r>
          <a:endParaRPr lang="en-US" sz="2400" kern="1200">
            <a:latin typeface="noto_sansregular"/>
            <a:ea typeface="+mn-ea"/>
            <a:cs typeface="+mn-cs"/>
            <a:sym typeface="Arial" panose="020B0604020202020204"/>
          </a:endParaRPr>
        </a:p>
        <a:p>
          <a:pPr marL="0" lvl="0" indent="0" algn="ctr" defTabSz="1200150">
            <a:lnSpc>
              <a:spcPct val="90000"/>
            </a:lnSpc>
            <a:spcBef>
              <a:spcPct val="0"/>
            </a:spcBef>
            <a:spcAft>
              <a:spcPct val="35000"/>
            </a:spcAft>
            <a:buNone/>
          </a:pPr>
          <a:r>
            <a:rPr lang="en-US" sz="2400" kern="1200">
              <a:latin typeface="noto_sansregular"/>
            </a:rPr>
            <a:t>Group 2, Section 3</a:t>
          </a:r>
        </a:p>
        <a:p>
          <a:pPr marL="0" lvl="0" indent="0" algn="ctr" defTabSz="1200150">
            <a:lnSpc>
              <a:spcPct val="90000"/>
            </a:lnSpc>
            <a:spcBef>
              <a:spcPct val="0"/>
            </a:spcBef>
            <a:spcAft>
              <a:spcPct val="35000"/>
            </a:spcAft>
            <a:buNone/>
          </a:pPr>
          <a:r>
            <a:rPr lang="en-US" sz="2400" kern="1200">
              <a:latin typeface="noto_sansregular"/>
              <a:ea typeface="+mn-ea"/>
              <a:cs typeface="+mn-cs"/>
            </a:rPr>
            <a:t>(Team member)</a:t>
          </a:r>
          <a:endParaRPr lang="en-US" sz="2400" kern="1200" dirty="0">
            <a:latin typeface="noto_sansregular"/>
            <a:ea typeface="+mn-ea"/>
            <a:cs typeface="+mn-cs"/>
          </a:endParaRPr>
        </a:p>
      </dsp:txBody>
      <dsp:txXfrm>
        <a:off x="4781222" y="530421"/>
        <a:ext cx="2561138" cy="2561102"/>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42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153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809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7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123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500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606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1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5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457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214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600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3608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437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838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874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github.com/mahamahmoud25715/Helicobacter-pylori/find/main"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microsoft.com/office/2007/relationships/hdphoto" Target="../media/hdphoto1.wdp"/><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10.png"/><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jpeg"/><Relationship Id="rId7"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8" Type="http://schemas.openxmlformats.org/officeDocument/2006/relationships/hyperlink" Target="mailto:hala.20367838@compit.aun.edu.eg" TargetMode="External"/><Relationship Id="rId3" Type="http://schemas.openxmlformats.org/officeDocument/2006/relationships/image" Target="../media/image1.jpeg"/><Relationship Id="rId7" Type="http://schemas.openxmlformats.org/officeDocument/2006/relationships/hyperlink" Target="mailto:khloud.20367653@compit.aun.edu.eg" TargetMode="External"/><Relationship Id="rId12" Type="http://schemas.microsoft.com/office/2007/relationships/hdphoto" Target="../media/hdphoto1.wdp"/><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mailto:Nourhanne.20367835@compit.aun.edu.eg" TargetMode="External"/><Relationship Id="rId11" Type="http://schemas.openxmlformats.org/officeDocument/2006/relationships/image" Target="../media/image4.png"/><Relationship Id="rId5" Type="http://schemas.openxmlformats.org/officeDocument/2006/relationships/hyperlink" Target="mailto:Hind.20367841@compit.aun.edu.eg" TargetMode="External"/><Relationship Id="rId10" Type="http://schemas.openxmlformats.org/officeDocument/2006/relationships/image" Target="../media/image7.png"/><Relationship Id="rId4" Type="http://schemas.openxmlformats.org/officeDocument/2006/relationships/hyperlink" Target="mailto:Maha.20367810@compit.aun.edu.eg" TargetMode="External"/><Relationship Id="rId9" Type="http://schemas.openxmlformats.org/officeDocument/2006/relationships/hyperlink" Target="mailto:salma.20367693@compit.aun.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ucid.app/lucidchart/7448a0ba-bedb-46d9-b452-3dda749ddb2d/edit?invitationId=inv_aa3a977c-c7ce-44a7-8e13-820dbefeb045" TargetMode="External"/><Relationship Id="rId5" Type="http://schemas.openxmlformats.org/officeDocument/2006/relationships/hyperlink" Target="https://drive.google.com/file/d/1wyMW_Q7nmVQUM7MCdMb7O-GQjmWhAjt6/view?usp=sharing"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85" name="Google Shape;85;p13"/>
          <p:cNvSpPr/>
          <p:nvPr/>
        </p:nvSpPr>
        <p:spPr>
          <a:xfrm>
            <a:off x="11222255" y="-567726"/>
            <a:ext cx="9308195" cy="930815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p:cNvPicPr preferRelativeResize="0"/>
          <p:nvPr/>
        </p:nvPicPr>
        <p:blipFill rotWithShape="1">
          <a:blip r:embed="rId4"/>
          <a:srcRect/>
          <a:stretch>
            <a:fillRect/>
          </a:stretch>
        </p:blipFill>
        <p:spPr>
          <a:xfrm>
            <a:off x="11386538" y="752282"/>
            <a:ext cx="5993200" cy="8936738"/>
          </a:xfrm>
          <a:prstGeom prst="rect">
            <a:avLst/>
          </a:prstGeom>
          <a:noFill/>
          <a:ln>
            <a:noFill/>
          </a:ln>
        </p:spPr>
      </p:pic>
      <p:sp>
        <p:nvSpPr>
          <p:cNvPr id="87" name="Google Shape;87;p13"/>
          <p:cNvSpPr txBox="1"/>
          <p:nvPr/>
        </p:nvSpPr>
        <p:spPr>
          <a:xfrm>
            <a:off x="504158" y="2884754"/>
            <a:ext cx="10718100" cy="4778231"/>
          </a:xfrm>
          <a:prstGeom prst="rect">
            <a:avLst/>
          </a:prstGeom>
          <a:noFill/>
          <a:ln>
            <a:noFill/>
          </a:ln>
        </p:spPr>
        <p:txBody>
          <a:bodyPr spcFirstLastPara="1" wrap="square" lIns="0" tIns="0" rIns="0" bIns="0" anchor="t" anchorCtr="0">
            <a:spAutoFit/>
          </a:bodyPr>
          <a:lstStyle/>
          <a:p>
            <a:pPr>
              <a:lnSpc>
                <a:spcPct val="115000"/>
              </a:lnSpc>
            </a:pPr>
            <a:r>
              <a:rPr lang="en-US" sz="9000" dirty="0">
                <a:solidFill>
                  <a:srgbClr val="191919"/>
                </a:solidFill>
                <a:latin typeface="Libre Baskerville" panose="02000000000000000000"/>
                <a:ea typeface="Libre Baskerville" panose="02000000000000000000"/>
                <a:cs typeface="Libre Baskerville" panose="02000000000000000000"/>
              </a:rPr>
              <a:t>Modeling of Helicobacter Pylori</a:t>
            </a:r>
            <a:endParaRPr sz="9000" dirty="0">
              <a:solidFill>
                <a:srgbClr val="191919"/>
              </a:solidFill>
              <a:latin typeface="Libre Baskerville" panose="02000000000000000000"/>
              <a:ea typeface="Libre Baskerville" panose="02000000000000000000"/>
              <a:cs typeface="Libre Baskerville" panose="02000000000000000000"/>
            </a:endParaRPr>
          </a:p>
        </p:txBody>
      </p:sp>
      <p:cxnSp>
        <p:nvCxnSpPr>
          <p:cNvPr id="88" name="Google Shape;88;p13"/>
          <p:cNvCxnSpPr/>
          <p:nvPr/>
        </p:nvCxnSpPr>
        <p:spPr>
          <a:xfrm>
            <a:off x="-58834" y="6132203"/>
            <a:ext cx="10671900" cy="0"/>
          </a:xfrm>
          <a:prstGeom prst="straightConnector1">
            <a:avLst/>
          </a:prstGeom>
          <a:noFill/>
          <a:ln w="190500" cap="rnd" cmpd="sng">
            <a:solidFill>
              <a:srgbClr val="2C6E49"/>
            </a:solidFill>
            <a:prstDash val="solid"/>
            <a:round/>
            <a:headEnd type="none" w="sm" len="sm"/>
            <a:tailEnd type="none" w="sm" len="sm"/>
          </a:ln>
        </p:spPr>
      </p:cxnSp>
      <p:grpSp>
        <p:nvGrpSpPr>
          <p:cNvPr id="89" name="Google Shape;89;p13"/>
          <p:cNvGrpSpPr/>
          <p:nvPr/>
        </p:nvGrpSpPr>
        <p:grpSpPr>
          <a:xfrm>
            <a:off x="6920448" y="752282"/>
            <a:ext cx="269790" cy="270999"/>
            <a:chOff x="1813" y="0"/>
            <a:chExt cx="809173" cy="812800"/>
          </a:xfrm>
        </p:grpSpPr>
        <p:sp>
          <p:nvSpPr>
            <p:cNvPr id="90" name="Google Shape;90;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2" name="Google Shape;92;p13"/>
          <p:cNvGrpSpPr/>
          <p:nvPr/>
        </p:nvGrpSpPr>
        <p:grpSpPr>
          <a:xfrm>
            <a:off x="8956366" y="2389801"/>
            <a:ext cx="375267" cy="376949"/>
            <a:chOff x="1813" y="0"/>
            <a:chExt cx="809173" cy="812800"/>
          </a:xfrm>
        </p:grpSpPr>
        <p:sp>
          <p:nvSpPr>
            <p:cNvPr id="93" name="Google Shape;9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3"/>
          <p:cNvSpPr/>
          <p:nvPr/>
        </p:nvSpPr>
        <p:spPr>
          <a:xfrm>
            <a:off x="3441331" y="8266515"/>
            <a:ext cx="5891144" cy="589111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DD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3"/>
          <p:cNvGrpSpPr/>
          <p:nvPr/>
        </p:nvGrpSpPr>
        <p:grpSpPr>
          <a:xfrm>
            <a:off x="1836778" y="8740432"/>
            <a:ext cx="375267" cy="376949"/>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9" name="Google Shape;99;p13"/>
          <p:cNvGrpSpPr/>
          <p:nvPr/>
        </p:nvGrpSpPr>
        <p:grpSpPr>
          <a:xfrm>
            <a:off x="17380579" y="8740432"/>
            <a:ext cx="375267" cy="376949"/>
            <a:chOff x="1813" y="0"/>
            <a:chExt cx="809173" cy="812800"/>
          </a:xfrm>
        </p:grpSpPr>
        <p:sp>
          <p:nvSpPr>
            <p:cNvPr id="100" name="Google Shape;100;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2" name="Google Shape;102;p13"/>
          <p:cNvGrpSpPr/>
          <p:nvPr/>
        </p:nvGrpSpPr>
        <p:grpSpPr>
          <a:xfrm>
            <a:off x="11386958" y="563807"/>
            <a:ext cx="187634" cy="188475"/>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05" name="Google Shape;105;p13"/>
          <p:cNvPicPr preferRelativeResize="0"/>
          <p:nvPr/>
        </p:nvPicPr>
        <p:blipFill rotWithShape="1">
          <a:blip r:embed="rId5"/>
          <a:srcRect/>
          <a:stretch>
            <a:fillRect/>
          </a:stretch>
        </p:blipFill>
        <p:spPr>
          <a:xfrm>
            <a:off x="3921022" y="8740432"/>
            <a:ext cx="3370423" cy="2471643"/>
          </a:xfrm>
          <a:prstGeom prst="rect">
            <a:avLst/>
          </a:prstGeom>
          <a:noFill/>
          <a:ln>
            <a:noFill/>
          </a:ln>
        </p:spPr>
      </p:pic>
      <p:grpSp>
        <p:nvGrpSpPr>
          <p:cNvPr id="106" name="Google Shape;106;p13"/>
          <p:cNvGrpSpPr/>
          <p:nvPr/>
        </p:nvGrpSpPr>
        <p:grpSpPr>
          <a:xfrm>
            <a:off x="13843037" y="2118802"/>
            <a:ext cx="269790" cy="270999"/>
            <a:chOff x="1813" y="0"/>
            <a:chExt cx="809173" cy="812800"/>
          </a:xfrm>
        </p:grpSpPr>
        <p:sp>
          <p:nvSpPr>
            <p:cNvPr id="107" name="Google Shape;10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9" name="Google Shape;109;p13"/>
          <p:cNvSpPr/>
          <p:nvPr/>
        </p:nvSpPr>
        <p:spPr>
          <a:xfrm>
            <a:off x="-58813" y="-3528742"/>
            <a:ext cx="5922057" cy="592203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179;p31"/>
          <p:cNvPicPr preferRelativeResize="0"/>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2073005" y="-117106"/>
            <a:ext cx="4989624" cy="4926274"/>
          </a:xfrm>
          <a:prstGeom prst="rect">
            <a:avLst/>
          </a:prstGeom>
          <a:noFill/>
          <a:ln>
            <a:noFill/>
          </a:ln>
          <a:effectLst>
            <a:outerShdw blurRad="271463" dist="219075" dir="2400000" algn="bl" rotWithShape="0">
              <a:schemeClr val="dk1">
                <a:alpha val="50000"/>
              </a:scheme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042441" y="784672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195341" y="705345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232634" y="80524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5" y="-680117"/>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PImage3">
            <a:extLst>
              <a:ext uri="{FF2B5EF4-FFF2-40B4-BE49-F238E27FC236}">
                <a16:creationId xmlns:a16="http://schemas.microsoft.com/office/drawing/2014/main" id="{F64EDF1A-E028-6B9D-5715-FD2025CDE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6" y="21598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PImage3">
            <a:extLst>
              <a:ext uri="{FF2B5EF4-FFF2-40B4-BE49-F238E27FC236}">
                <a16:creationId xmlns:a16="http://schemas.microsoft.com/office/drawing/2014/main" id="{D6A6D3E2-C57B-E9A5-F7CC-3ABC785EA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4648905" y="-940766"/>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4">
            <a:extLst>
              <a:ext uri="{FF2B5EF4-FFF2-40B4-BE49-F238E27FC236}">
                <a16:creationId xmlns:a16="http://schemas.microsoft.com/office/drawing/2014/main" id="{9019B26E-884E-A8C5-03AE-669AF3E109ED}"/>
              </a:ext>
            </a:extLst>
          </p:cNvPr>
          <p:cNvPicPr>
            <a:picLocks noChangeAspect="1"/>
          </p:cNvPicPr>
          <p:nvPr/>
        </p:nvPicPr>
        <p:blipFill>
          <a:blip r:embed="rId5"/>
          <a:stretch>
            <a:fillRect/>
          </a:stretch>
        </p:blipFill>
        <p:spPr>
          <a:xfrm>
            <a:off x="3278259" y="194592"/>
            <a:ext cx="12382655" cy="9897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239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a:extLst>
              <a:ext uri="{FF2B5EF4-FFF2-40B4-BE49-F238E27FC236}">
                <a16:creationId xmlns:a16="http://schemas.microsoft.com/office/drawing/2014/main" id="{BC521A15-9E38-0149-707A-9EB42C150631}"/>
              </a:ext>
            </a:extLst>
          </p:cNvPr>
          <p:cNvPicPr>
            <a:picLocks noChangeAspect="1"/>
          </p:cNvPicPr>
          <p:nvPr/>
        </p:nvPicPr>
        <p:blipFill rotWithShape="1">
          <a:blip r:embed="rId4"/>
          <a:srcRect b="26340"/>
          <a:stretch/>
        </p:blipFill>
        <p:spPr>
          <a:xfrm>
            <a:off x="2804160" y="198120"/>
            <a:ext cx="12542519" cy="9845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HPImage3">
            <a:extLst>
              <a:ext uri="{FF2B5EF4-FFF2-40B4-BE49-F238E27FC236}">
                <a16:creationId xmlns:a16="http://schemas.microsoft.com/office/drawing/2014/main" id="{83FC958C-6540-D4DF-0BA4-69B1EAA7A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776393">
            <a:off x="-636012" y="-630943"/>
            <a:ext cx="3153089" cy="249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PImage3">
            <a:extLst>
              <a:ext uri="{FF2B5EF4-FFF2-40B4-BE49-F238E27FC236}">
                <a16:creationId xmlns:a16="http://schemas.microsoft.com/office/drawing/2014/main" id="{E943EABB-4B0B-4821-6579-F0C39C92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81017">
            <a:off x="16139100" y="8449760"/>
            <a:ext cx="2831412" cy="223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058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042441" y="784672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1195341" y="705345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232634" y="80524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Placeholder 6" descr="Screenshot 2023-06-30 183349">
            <a:extLst>
              <a:ext uri="{FF2B5EF4-FFF2-40B4-BE49-F238E27FC236}">
                <a16:creationId xmlns:a16="http://schemas.microsoft.com/office/drawing/2014/main" id="{F983BC73-40F0-F6C5-E452-56DB26970466}"/>
              </a:ext>
            </a:extLst>
          </p:cNvPr>
          <p:cNvPicPr>
            <a:picLocks noChangeAspect="1"/>
          </p:cNvPicPr>
          <p:nvPr/>
        </p:nvPicPr>
        <p:blipFill rotWithShape="1">
          <a:blip r:embed="rId5"/>
          <a:srcRect l="27613" r="28025"/>
          <a:stretch/>
        </p:blipFill>
        <p:spPr>
          <a:xfrm>
            <a:off x="2191657" y="78014"/>
            <a:ext cx="13527314" cy="10130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5" y="-680117"/>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PImage3">
            <a:extLst>
              <a:ext uri="{FF2B5EF4-FFF2-40B4-BE49-F238E27FC236}">
                <a16:creationId xmlns:a16="http://schemas.microsoft.com/office/drawing/2014/main" id="{F64EDF1A-E028-6B9D-5715-FD2025CDE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5319466" y="21598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HPImage3">
            <a:extLst>
              <a:ext uri="{FF2B5EF4-FFF2-40B4-BE49-F238E27FC236}">
                <a16:creationId xmlns:a16="http://schemas.microsoft.com/office/drawing/2014/main" id="{D6A6D3E2-C57B-E9A5-F7CC-3ABC785EA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64085">
            <a:off x="14648905" y="-940766"/>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0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76393">
            <a:off x="-506855" y="-665411"/>
            <a:ext cx="3153089" cy="249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PImage3">
            <a:extLst>
              <a:ext uri="{FF2B5EF4-FFF2-40B4-BE49-F238E27FC236}">
                <a16:creationId xmlns:a16="http://schemas.microsoft.com/office/drawing/2014/main" id="{B522A490-91A0-B451-BDAC-09DF5DF00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81017">
            <a:off x="16139100" y="8449760"/>
            <a:ext cx="2831412" cy="2238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Placeholder 4" descr="Screenshot 2023-06-30 183432">
            <a:extLst>
              <a:ext uri="{FF2B5EF4-FFF2-40B4-BE49-F238E27FC236}">
                <a16:creationId xmlns:a16="http://schemas.microsoft.com/office/drawing/2014/main" id="{93AE94E8-15BC-29C2-69EE-588498C94283}"/>
              </a:ext>
            </a:extLst>
          </p:cNvPr>
          <p:cNvPicPr>
            <a:picLocks noChangeAspect="1"/>
          </p:cNvPicPr>
          <p:nvPr/>
        </p:nvPicPr>
        <p:blipFill rotWithShape="1">
          <a:blip r:embed="rId5"/>
          <a:srcRect l="27337" r="27996"/>
          <a:stretch/>
        </p:blipFill>
        <p:spPr>
          <a:xfrm>
            <a:off x="2569029" y="188686"/>
            <a:ext cx="14020800" cy="9898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0201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First, search for the name of the bacteria we chose in the JGI database</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327611" y="3023092"/>
            <a:ext cx="8057418" cy="0"/>
          </a:xfrm>
          <a:prstGeom prst="straightConnector1">
            <a:avLst/>
          </a:prstGeom>
          <a:noFill/>
          <a:ln w="190500" cap="rnd" cmpd="sng">
            <a:solidFill>
              <a:srgbClr val="65BB8B"/>
            </a:solidFill>
            <a:prstDash val="solid"/>
            <a:round/>
            <a:headEnd type="none" w="sm" len="sm"/>
            <a:tailEnd type="none" w="sm" len="sm"/>
          </a:ln>
        </p:spPr>
      </p:cxnSp>
      <p:pic>
        <p:nvPicPr>
          <p:cNvPr id="2" name="Content Placeholder 4" descr="Graphical user interface, website&#10;&#10;Description automatically generated"/>
          <p:cNvPicPr>
            <a:picLocks noChangeAspect="1"/>
          </p:cNvPicPr>
          <p:nvPr/>
        </p:nvPicPr>
        <p:blipFill>
          <a:blip r:embed="rId4"/>
          <a:stretch>
            <a:fillRect/>
          </a:stretch>
        </p:blipFill>
        <p:spPr>
          <a:xfrm>
            <a:off x="1844771" y="3568259"/>
            <a:ext cx="14965680" cy="6173573"/>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3"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3612085">
            <a:off x="-789611" y="-629323"/>
            <a:ext cx="2319824"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Select one of the bacteria genome portal and open the statistics for that genome portal</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446628" y="3023092"/>
            <a:ext cx="8057418" cy="0"/>
          </a:xfrm>
          <a:prstGeom prst="straightConnector1">
            <a:avLst/>
          </a:prstGeom>
          <a:noFill/>
          <a:ln w="190500" cap="rnd" cmpd="sng">
            <a:solidFill>
              <a:srgbClr val="65BB8B"/>
            </a:solidFill>
            <a:prstDash val="solid"/>
            <a:round/>
            <a:headEnd type="none" w="sm" len="sm"/>
            <a:tailEnd type="none" w="sm" len="sm"/>
          </a:ln>
        </p:spPr>
      </p:cxnSp>
      <p:pic>
        <p:nvPicPr>
          <p:cNvPr id="4" name="Content Placeholder 4" descr="Graphical user interface, text, application&#10;&#10;Description automatically generated"/>
          <p:cNvPicPr>
            <a:picLocks noChangeAspect="1"/>
          </p:cNvPicPr>
          <p:nvPr/>
        </p:nvPicPr>
        <p:blipFill>
          <a:blip r:embed="rId4"/>
          <a:stretch>
            <a:fillRect/>
          </a:stretch>
        </p:blipFill>
        <p:spPr>
          <a:xfrm>
            <a:off x="1630680" y="3627120"/>
            <a:ext cx="15514320" cy="6104690"/>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298612" y="9064081"/>
            <a:ext cx="2060349"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1994392"/>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Identification of protein-coding genes related to KEGG Orthology (KO)</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358091" y="3028807"/>
            <a:ext cx="8057418" cy="0"/>
          </a:xfrm>
          <a:prstGeom prst="straightConnector1">
            <a:avLst/>
          </a:prstGeom>
          <a:noFill/>
          <a:ln w="190500" cap="rnd" cmpd="sng">
            <a:solidFill>
              <a:srgbClr val="65BB8B"/>
            </a:solidFill>
            <a:prstDash val="solid"/>
            <a:round/>
            <a:headEnd type="none" w="sm" len="sm"/>
            <a:tailEnd type="none" w="sm" len="sm"/>
          </a:ln>
        </p:spPr>
      </p:cxnSp>
      <p:pic>
        <p:nvPicPr>
          <p:cNvPr id="3" name="Content Placeholder 4" descr="Graphical user interface, text&#10;&#10;Description automatically generated"/>
          <p:cNvPicPr>
            <a:picLocks noChangeAspect="1"/>
          </p:cNvPicPr>
          <p:nvPr/>
        </p:nvPicPr>
        <p:blipFill>
          <a:blip r:embed="rId4"/>
          <a:stretch>
            <a:fillRect/>
          </a:stretch>
        </p:blipFill>
        <p:spPr>
          <a:xfrm>
            <a:off x="2400300" y="4051792"/>
            <a:ext cx="11997892" cy="538624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4"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012088" y="8911681"/>
            <a:ext cx="2060349"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7310737" y="8178479"/>
            <a:ext cx="1463049" cy="1511741"/>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100549">
            <a:off x="16215088" y="9294071"/>
            <a:ext cx="1463049" cy="1511741"/>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393" name="Google Shape;393;p25"/>
          <p:cNvSpPr txBox="1"/>
          <p:nvPr/>
        </p:nvSpPr>
        <p:spPr>
          <a:xfrm>
            <a:off x="1028700" y="1028700"/>
            <a:ext cx="16230600" cy="2991588"/>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A window with KO information such as name, definition and number of genes appears, we select all cells to download</a:t>
            </a:r>
            <a:endParaRPr sz="54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9461868" y="3891915"/>
            <a:ext cx="8057418" cy="0"/>
          </a:xfrm>
          <a:prstGeom prst="straightConnector1">
            <a:avLst/>
          </a:prstGeom>
          <a:noFill/>
          <a:ln w="190500" cap="rnd" cmpd="sng">
            <a:solidFill>
              <a:srgbClr val="65BB8B"/>
            </a:solidFill>
            <a:prstDash val="solid"/>
            <a:round/>
            <a:headEnd type="none" w="sm" len="sm"/>
            <a:tailEnd type="none" w="sm" len="sm"/>
          </a:ln>
        </p:spPr>
      </p:cxnSp>
      <p:pic>
        <p:nvPicPr>
          <p:cNvPr id="3" name="Content Placeholder 4" descr="Graphical user interface, text, application&#10;&#10;Description automatically generated"/>
          <p:cNvPicPr>
            <a:picLocks noChangeAspect="1"/>
          </p:cNvPicPr>
          <p:nvPr/>
        </p:nvPicPr>
        <p:blipFill>
          <a:blip r:embed="rId4"/>
          <a:stretch>
            <a:fillRect/>
          </a:stretch>
        </p:blipFill>
        <p:spPr>
          <a:xfrm>
            <a:off x="609600" y="4789012"/>
            <a:ext cx="8153400" cy="5223668"/>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4" name="Content Placeholder 4" descr="Graphical user interface, text&#10;&#10;Description automatically generated"/>
          <p:cNvPicPr>
            <a:picLocks noChangeAspect="1"/>
          </p:cNvPicPr>
          <p:nvPr/>
        </p:nvPicPr>
        <p:blipFill>
          <a:blip r:embed="rId5"/>
          <a:stretch>
            <a:fillRect/>
          </a:stretch>
        </p:blipFill>
        <p:spPr>
          <a:xfrm>
            <a:off x="9144000" y="4789012"/>
            <a:ext cx="8763000" cy="5223668"/>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991588"/>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Then, Find the similarity between KO values to get Union and intersection values.</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599488" y="3742019"/>
            <a:ext cx="7739459" cy="0"/>
          </a:xfrm>
          <a:prstGeom prst="straightConnector1">
            <a:avLst/>
          </a:prstGeom>
          <a:noFill/>
          <a:ln w="190500" cap="rnd" cmpd="sng">
            <a:solidFill>
              <a:srgbClr val="9DD193"/>
            </a:solidFill>
            <a:prstDash val="solid"/>
            <a:round/>
            <a:headEnd type="none" w="sm" len="sm"/>
            <a:tailEnd type="none" w="sm" len="sm"/>
          </a:ln>
        </p:spPr>
      </p:cxnSp>
      <p:sp>
        <p:nvSpPr>
          <p:cNvPr id="5" name="TextBox 4"/>
          <p:cNvSpPr txBox="1"/>
          <p:nvPr/>
        </p:nvSpPr>
        <p:spPr>
          <a:xfrm>
            <a:off x="1930004" y="4732169"/>
            <a:ext cx="14651116" cy="3077766"/>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US" sz="3600" dirty="0">
                <a:solidFill>
                  <a:srgbClr val="403F3F"/>
                </a:solidFill>
                <a:latin typeface="League Spartan"/>
              </a:rPr>
              <a:t>Similarity between the KO values and the union and intersection files</a:t>
            </a:r>
            <a:br>
              <a:rPr lang="en-US" sz="3600" dirty="0">
                <a:solidFill>
                  <a:srgbClr val="403F3F"/>
                </a:solidFill>
                <a:latin typeface="League Spartan"/>
              </a:rPr>
            </a:br>
            <a:br>
              <a:rPr lang="ar-EG" sz="3600" dirty="0">
                <a:solidFill>
                  <a:srgbClr val="403F3F"/>
                </a:solidFill>
                <a:latin typeface="League Spartan"/>
              </a:rPr>
            </a:br>
            <a:r>
              <a:rPr lang="en-US" sz="3600" dirty="0">
                <a:solidFill>
                  <a:srgbClr val="403F3F"/>
                </a:solidFill>
                <a:latin typeface="League Spartan"/>
                <a:hlinkClick r:id="rId5"/>
              </a:rPr>
              <a:t>https://github.com/mahamahmoud25715/Helicobacter-pylori/find/main</a:t>
            </a:r>
            <a:endParaRPr lang="en-US" sz="3600" dirty="0">
              <a:solidFill>
                <a:srgbClr val="403F3F"/>
              </a:solidFill>
              <a:latin typeface="League Spartan"/>
            </a:endParaRPr>
          </a:p>
          <a:p>
            <a:pPr marL="457200" indent="-457200">
              <a:buFont typeface="Courier New" panose="02070309020205020404" pitchFamily="49" charset="0"/>
              <a:buChar char="o"/>
            </a:pP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1994392"/>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Next, Drawing heatmap for intersection KO and union KO values.</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553768" y="2749655"/>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A screenshot of a computer&#10;&#10;Description automatically generated with medium confidence"/>
          <p:cNvPicPr>
            <a:picLocks noChangeAspect="1"/>
          </p:cNvPicPr>
          <p:nvPr/>
        </p:nvPicPr>
        <p:blipFill>
          <a:blip r:embed="rId5"/>
          <a:stretch>
            <a:fillRect/>
          </a:stretch>
        </p:blipFill>
        <p:spPr>
          <a:xfrm>
            <a:off x="2804168" y="3639214"/>
            <a:ext cx="12632038" cy="6144866"/>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39"/>
          <p:cNvPicPr preferRelativeResize="0"/>
          <p:nvPr/>
        </p:nvPicPr>
        <p:blipFill rotWithShape="1">
          <a:blip r:embed="rId3"/>
          <a:srcRect t="7812" b="7811"/>
          <a:stretch>
            <a:fillRect/>
          </a:stretch>
        </p:blipFill>
        <p:spPr>
          <a:xfrm>
            <a:off x="0" y="0"/>
            <a:ext cx="18288000" cy="10287000"/>
          </a:xfrm>
          <a:prstGeom prst="rect">
            <a:avLst/>
          </a:prstGeom>
          <a:noFill/>
          <a:ln>
            <a:solidFill>
              <a:srgbClr val="00B050"/>
            </a:solidFill>
          </a:ln>
        </p:spPr>
      </p:pic>
      <p:sp>
        <p:nvSpPr>
          <p:cNvPr id="750" name="Google Shape;750;p39"/>
          <p:cNvSpPr txBox="1"/>
          <p:nvPr/>
        </p:nvSpPr>
        <p:spPr>
          <a:xfrm>
            <a:off x="1028700" y="1095375"/>
            <a:ext cx="16230600" cy="1384995"/>
          </a:xfrm>
          <a:prstGeom prst="rect">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spcFirstLastPara="1" wrap="square" lIns="0" tIns="0" rIns="0" bIns="0" anchor="t" anchorCtr="0">
            <a:spAutoFit/>
          </a:bodyPr>
          <a:lstStyle/>
          <a:p>
            <a:pPr algn="ctr">
              <a:lnSpc>
                <a:spcPct val="120000"/>
              </a:lnSpc>
            </a:pPr>
            <a:r>
              <a:rPr lang="en-US" sz="7500" dirty="0">
                <a:solidFill>
                  <a:srgbClr val="00B050"/>
                </a:solidFill>
                <a:latin typeface="Libre Baskerville" panose="02000000000000000000"/>
                <a:ea typeface="Libre Baskerville" panose="02000000000000000000"/>
                <a:cs typeface="Libre Baskerville" panose="02000000000000000000"/>
              </a:rPr>
              <a:t>Our Team</a:t>
            </a:r>
          </a:p>
        </p:txBody>
      </p:sp>
      <p:cxnSp>
        <p:nvCxnSpPr>
          <p:cNvPr id="806" name="Google Shape;806;p39"/>
          <p:cNvCxnSpPr/>
          <p:nvPr/>
        </p:nvCxnSpPr>
        <p:spPr>
          <a:xfrm>
            <a:off x="3012674" y="2381250"/>
            <a:ext cx="12112722" cy="0"/>
          </a:xfrm>
          <a:prstGeom prst="straightConnector1">
            <a:avLst/>
          </a:prstGeom>
          <a:noFill/>
          <a:ln w="190500" cap="rnd" cmpd="sng">
            <a:solidFill>
              <a:srgbClr val="00B050"/>
            </a:solidFill>
            <a:prstDash val="solid"/>
            <a:round/>
            <a:headEnd type="none" w="sm" len="sm"/>
            <a:tailEnd type="none" w="sm" len="sm"/>
          </a:ln>
        </p:spPr>
      </p:cxnSp>
      <p:graphicFrame>
        <p:nvGraphicFramePr>
          <p:cNvPr id="9" name="Diagram 8"/>
          <p:cNvGraphicFramePr/>
          <p:nvPr/>
        </p:nvGraphicFramePr>
        <p:xfrm>
          <a:off x="472440" y="3364895"/>
          <a:ext cx="8397240" cy="60375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p:cNvGraphicFramePr/>
          <p:nvPr/>
        </p:nvGraphicFramePr>
        <p:xfrm>
          <a:off x="8862060" y="3265776"/>
          <a:ext cx="8397240" cy="60375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 name="Google Shape;626;p57"/>
          <p:cNvPicPr preferRelativeResize="0"/>
          <p:nvPr/>
        </p:nvPicPr>
        <p:blipFill>
          <a:blip r:embed="rId14">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15982093" y="8141487"/>
            <a:ext cx="2554414" cy="2521975"/>
          </a:xfrm>
          <a:prstGeom prst="rect">
            <a:avLst/>
          </a:prstGeom>
          <a:noFill/>
          <a:ln>
            <a:noFill/>
          </a:ln>
          <a:effectLst>
            <a:outerShdw blurRad="271463" dist="180975" dir="2400000" algn="bl" rotWithShape="0">
              <a:schemeClr val="dk1">
                <a:alpha val="50000"/>
              </a:schemeClr>
            </a:outerShdw>
          </a:effectLst>
        </p:spPr>
      </p:pic>
      <p:pic>
        <p:nvPicPr>
          <p:cNvPr id="5" name="Google Shape;627;p57"/>
          <p:cNvPicPr preferRelativeResize="0"/>
          <p:nvPr/>
        </p:nvPicPr>
        <p:blipFill>
          <a:blip r:embed="rId14">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15945603" y="7982695"/>
            <a:ext cx="1218698" cy="1203216"/>
          </a:xfrm>
          <a:prstGeom prst="rect">
            <a:avLst/>
          </a:prstGeom>
          <a:noFill/>
          <a:ln>
            <a:noFill/>
          </a:ln>
          <a:effectLst>
            <a:outerShdw blurRad="271463" dist="142875" dir="2400000" algn="bl" rotWithShape="0">
              <a:schemeClr val="dk1">
                <a:alpha val="50000"/>
              </a:schemeClr>
            </a:outerShdw>
          </a:effectLst>
        </p:spPr>
      </p:pic>
      <p:pic>
        <p:nvPicPr>
          <p:cNvPr id="6" name="Google Shape;628;p57"/>
          <p:cNvPicPr preferRelativeResize="0"/>
          <p:nvPr/>
        </p:nvPicPr>
        <p:blipFill>
          <a:blip r:embed="rId16">
            <a:extLst>
              <a:ext uri="{BEBA8EAE-BF5A-486C-A8C5-ECC9F3942E4B}">
                <a14:imgProps xmlns:a14="http://schemas.microsoft.com/office/drawing/2010/main">
                  <a14:imgLayer r:embed="rId17">
                    <a14:imgEffect>
                      <a14:colorTemperature colorTemp="11200"/>
                    </a14:imgEffect>
                  </a14:imgLayer>
                </a14:imgProps>
              </a:ext>
            </a:extLst>
          </a:blip>
          <a:stretch>
            <a:fillRect/>
          </a:stretch>
        </p:blipFill>
        <p:spPr>
          <a:xfrm>
            <a:off x="17907323" y="9903806"/>
            <a:ext cx="380677" cy="380950"/>
          </a:xfrm>
          <a:prstGeom prst="rect">
            <a:avLst/>
          </a:prstGeom>
          <a:noFill/>
          <a:ln>
            <a:noFill/>
          </a:ln>
          <a:effectLst>
            <a:outerShdw blurRad="271463" dist="133350" dir="2400000" algn="bl" rotWithShape="0">
              <a:schemeClr val="dk1">
                <a:alpha val="50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659190"/>
          </a:xfrm>
          <a:prstGeom prst="rect">
            <a:avLst/>
          </a:prstGeom>
          <a:noFill/>
          <a:ln>
            <a:noFill/>
          </a:ln>
        </p:spPr>
        <p:txBody>
          <a:bodyPr spcFirstLastPara="1" wrap="square" lIns="0" tIns="0" rIns="0" bIns="0" anchor="t" anchorCtr="0">
            <a:spAutoFit/>
          </a:bodyPr>
          <a:lstStyle/>
          <a:p>
            <a:pPr lvl="0" algn="ctr">
              <a:lnSpc>
                <a:spcPct val="120000"/>
              </a:lnSpc>
            </a:pPr>
            <a:r>
              <a:rPr lang="en-US" sz="4800" dirty="0">
                <a:solidFill>
                  <a:srgbClr val="403F3F"/>
                </a:solidFill>
                <a:latin typeface="Libre Baskerville" panose="02000000000000000000"/>
                <a:ea typeface="Libre Baskerville" panose="02000000000000000000"/>
                <a:cs typeface="Libre Baskerville" panose="02000000000000000000"/>
              </a:rPr>
              <a:t>After that, making a draft genome scale metabolic model for H.Pylori by finding the association between reactions and Kos. </a:t>
            </a:r>
            <a:endParaRPr sz="48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889048" y="3565735"/>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Diagram&#10;&#10;Description automatically generated"/>
          <p:cNvPicPr>
            <a:picLocks noChangeAspect="1"/>
          </p:cNvPicPr>
          <p:nvPr/>
        </p:nvPicPr>
        <p:blipFill>
          <a:blip r:embed="rId5"/>
          <a:stretch>
            <a:fillRect/>
          </a:stretch>
        </p:blipFill>
        <p:spPr>
          <a:xfrm>
            <a:off x="2346960" y="3901444"/>
            <a:ext cx="13563600" cy="563029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pic>
        <p:nvPicPr>
          <p:cNvPr id="4" name="Picture 3" descr="A diagram of a ketogenic diet&#10;&#10;Description automatically generated with low confidence"/>
          <p:cNvPicPr>
            <a:picLocks noChangeAspect="1"/>
          </p:cNvPicPr>
          <p:nvPr/>
        </p:nvPicPr>
        <p:blipFill>
          <a:blip r:embed="rId5"/>
          <a:stretch>
            <a:fillRect/>
          </a:stretch>
        </p:blipFill>
        <p:spPr>
          <a:xfrm>
            <a:off x="2557463" y="801755"/>
            <a:ext cx="13106399" cy="9122306"/>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3323987"/>
          </a:xfrm>
          <a:prstGeom prst="rect">
            <a:avLst/>
          </a:prstGeom>
          <a:noFill/>
          <a:ln>
            <a:noFill/>
          </a:ln>
        </p:spPr>
        <p:txBody>
          <a:bodyPr spcFirstLastPara="1" wrap="square" lIns="0" tIns="0" rIns="0" bIns="0" anchor="t" anchorCtr="0">
            <a:spAutoFit/>
          </a:bodyPr>
          <a:lstStyle/>
          <a:p>
            <a:pPr algn="ctr">
              <a:lnSpc>
                <a:spcPct val="120000"/>
              </a:lnSpc>
            </a:pPr>
            <a:r>
              <a:rPr lang="en-US" sz="3600" dirty="0">
                <a:solidFill>
                  <a:srgbClr val="403F3F"/>
                </a:solidFill>
                <a:latin typeface="Libre Baskerville" panose="02000000000000000000"/>
                <a:ea typeface="Libre Baskerville" panose="02000000000000000000"/>
                <a:cs typeface="Libre Baskerville" panose="02000000000000000000"/>
              </a:rPr>
              <a:t>Obtaining the association of the amino acids of the metabolic pathways by searching for the EC number for each amino acid and obtaining the equation for its association by using the Rhea Annotated reactions database.</a:t>
            </a:r>
            <a:endParaRPr sz="36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4043938"/>
            <a:ext cx="7739459" cy="0"/>
          </a:xfrm>
          <a:prstGeom prst="straightConnector1">
            <a:avLst/>
          </a:prstGeom>
          <a:noFill/>
          <a:ln w="190500" cap="rnd" cmpd="sng">
            <a:solidFill>
              <a:srgbClr val="9DD193"/>
            </a:solidFill>
            <a:prstDash val="solid"/>
            <a:round/>
            <a:headEnd type="none" w="sm" len="sm"/>
            <a:tailEnd type="none" w="sm" len="sm"/>
          </a:ln>
        </p:spPr>
      </p:cxnSp>
      <p:pic>
        <p:nvPicPr>
          <p:cNvPr id="2" name="Content Placeholder 4" descr="Graphical user interface, chart, application&#10;&#10;Description automatically generated"/>
          <p:cNvPicPr>
            <a:picLocks noChangeAspect="1"/>
          </p:cNvPicPr>
          <p:nvPr/>
        </p:nvPicPr>
        <p:blipFill>
          <a:blip r:embed="rId5"/>
          <a:stretch>
            <a:fillRect/>
          </a:stretch>
        </p:blipFill>
        <p:spPr>
          <a:xfrm>
            <a:off x="3261360" y="4475904"/>
            <a:ext cx="11673840" cy="5236305"/>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3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601" name="Google Shape;601;p34"/>
          <p:cNvSpPr/>
          <p:nvPr/>
        </p:nvSpPr>
        <p:spPr>
          <a:xfrm>
            <a:off x="4733502" y="9496356"/>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16685528" y="-1496915"/>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creenshot 2023-06-30 190119">
            <a:extLst>
              <a:ext uri="{FF2B5EF4-FFF2-40B4-BE49-F238E27FC236}">
                <a16:creationId xmlns:a16="http://schemas.microsoft.com/office/drawing/2014/main" id="{33A15B4E-8F59-A41B-317A-3AB18950CAE5}"/>
              </a:ext>
            </a:extLst>
          </p:cNvPr>
          <p:cNvPicPr>
            <a:picLocks noChangeAspect="1"/>
          </p:cNvPicPr>
          <p:nvPr/>
        </p:nvPicPr>
        <p:blipFill rotWithShape="1">
          <a:blip r:embed="rId4"/>
          <a:srcRect b="5989"/>
          <a:stretch/>
        </p:blipFill>
        <p:spPr>
          <a:xfrm>
            <a:off x="1495339" y="71454"/>
            <a:ext cx="14679930" cy="46647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TextBox 3">
            <a:extLst>
              <a:ext uri="{FF2B5EF4-FFF2-40B4-BE49-F238E27FC236}">
                <a16:creationId xmlns:a16="http://schemas.microsoft.com/office/drawing/2014/main" id="{A7F9E2B4-3F1E-2BDC-FDA5-B72407C37A1D}"/>
              </a:ext>
            </a:extLst>
          </p:cNvPr>
          <p:cNvSpPr txBox="1"/>
          <p:nvPr/>
        </p:nvSpPr>
        <p:spPr>
          <a:xfrm>
            <a:off x="696732" y="4957390"/>
            <a:ext cx="16894535" cy="4832092"/>
          </a:xfrm>
          <a:prstGeom prst="rect">
            <a:avLst/>
          </a:prstGeom>
          <a:noFill/>
        </p:spPr>
        <p:txBody>
          <a:bodyPr wrap="square">
            <a:spAutoFit/>
          </a:bodyPr>
          <a:lstStyle/>
          <a:p>
            <a:pPr>
              <a:lnSpc>
                <a:spcPct val="150000"/>
              </a:lnSpc>
            </a:pPr>
            <a:r>
              <a:rPr lang="en-US" sz="2800" dirty="0">
                <a:solidFill>
                  <a:srgbClr val="403F3F"/>
                </a:solidFill>
                <a:latin typeface="Libre Baskerville" panose="02000000000000000000"/>
              </a:rPr>
              <a:t>Cobra is a Python package to build predictive models using linear or logistic regression with a focus on performance and interpretation. It consists of several modules for data preprocessing, feature selection and model evaluation</a:t>
            </a:r>
          </a:p>
          <a:p>
            <a:pPr>
              <a:lnSpc>
                <a:spcPct val="150000"/>
              </a:lnSpc>
            </a:pPr>
            <a:endParaRPr lang="en-US" sz="2800" dirty="0">
              <a:solidFill>
                <a:srgbClr val="403F3F"/>
              </a:solidFill>
              <a:latin typeface="Libre Baskerville" panose="02000000000000000000"/>
            </a:endParaRPr>
          </a:p>
          <a:p>
            <a:pPr>
              <a:lnSpc>
                <a:spcPct val="150000"/>
              </a:lnSpc>
            </a:pPr>
            <a:r>
              <a:rPr lang="en-US" sz="2800" dirty="0">
                <a:solidFill>
                  <a:srgbClr val="403F3F"/>
                </a:solidFill>
                <a:latin typeface="Libre Baskerville" panose="02000000000000000000"/>
              </a:rPr>
              <a:t>CopraPY is an object-oriented framework designed to meet the computational challenges associated with the next generation of stoichiometric constraint-based models and high-density omics data</a:t>
            </a:r>
          </a:p>
          <a:p>
            <a:endParaRPr lang="en-US" dirty="0"/>
          </a:p>
        </p:txBody>
      </p:sp>
      <p:pic>
        <p:nvPicPr>
          <p:cNvPr id="8" name="Google Shape;627;p57">
            <a:extLst>
              <a:ext uri="{FF2B5EF4-FFF2-40B4-BE49-F238E27FC236}">
                <a16:creationId xmlns:a16="http://schemas.microsoft.com/office/drawing/2014/main" id="{108A9FD6-8BAD-AC49-3B2B-4560C650BFBF}"/>
              </a:ext>
            </a:extLst>
          </p:cNvPr>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47069">
            <a:off x="17473913" y="1200127"/>
            <a:ext cx="1218698" cy="1203216"/>
          </a:xfrm>
          <a:prstGeom prst="rect">
            <a:avLst/>
          </a:prstGeom>
          <a:noFill/>
          <a:ln>
            <a:noFill/>
          </a:ln>
          <a:effectLst>
            <a:outerShdw blurRad="271463" dist="142875" dir="2400000" algn="bl" rotWithShape="0">
              <a:schemeClr val="dk1">
                <a:alpha val="50000"/>
              </a:schemeClr>
            </a:outerShdw>
          </a:effectLst>
        </p:spPr>
      </p:pic>
      <p:pic>
        <p:nvPicPr>
          <p:cNvPr id="9" name="Google Shape;626;p57">
            <a:extLst>
              <a:ext uri="{FF2B5EF4-FFF2-40B4-BE49-F238E27FC236}">
                <a16:creationId xmlns:a16="http://schemas.microsoft.com/office/drawing/2014/main" id="{A85A78B3-7583-A275-C452-5E3A0AAD5E3F}"/>
              </a:ext>
            </a:extLst>
          </p:cNvPr>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36711">
            <a:off x="17961087" y="-6250"/>
            <a:ext cx="2554414" cy="2521975"/>
          </a:xfrm>
          <a:prstGeom prst="rect">
            <a:avLst/>
          </a:prstGeom>
          <a:noFill/>
          <a:ln>
            <a:noFill/>
          </a:ln>
          <a:effectLst>
            <a:outerShdw blurRad="271463" dist="180975" dir="2400000" algn="bl" rotWithShape="0">
              <a:schemeClr val="dk1">
                <a:alpha val="50000"/>
              </a:schemeClr>
            </a:outerShdw>
          </a:effectLst>
        </p:spPr>
      </p:pic>
      <p:pic>
        <p:nvPicPr>
          <p:cNvPr id="10" name="Google Shape;628;p57">
            <a:extLst>
              <a:ext uri="{FF2B5EF4-FFF2-40B4-BE49-F238E27FC236}">
                <a16:creationId xmlns:a16="http://schemas.microsoft.com/office/drawing/2014/main" id="{0387A3A8-9D1D-FB7F-83E9-A3EEC098DE20}"/>
              </a:ext>
            </a:extLst>
          </p:cNvPr>
          <p:cNvPicPr preferRelativeResize="0"/>
          <p:nvPr/>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19783339" y="0"/>
            <a:ext cx="380677" cy="380950"/>
          </a:xfrm>
          <a:prstGeom prst="rect">
            <a:avLst/>
          </a:prstGeom>
          <a:noFill/>
          <a:ln>
            <a:noFill/>
          </a:ln>
          <a:effectLst>
            <a:outerShdw blurRad="271463" dist="133350" dir="2400000" algn="bl" rotWithShape="0">
              <a:schemeClr val="dk1">
                <a:alpha val="50000"/>
              </a:schemeClr>
            </a:outerShdw>
          </a:effectLst>
        </p:spPr>
      </p:pic>
    </p:spTree>
    <p:extLst>
      <p:ext uri="{BB962C8B-B14F-4D97-AF65-F5344CB8AC3E}">
        <p14:creationId xmlns:p14="http://schemas.microsoft.com/office/powerpoint/2010/main" val="2210898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(1) Glycolysis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3" name="Picture 2" descr="A screenshot of a computer&#10;&#10;Description automatically generated with medium confidence"/>
          <p:cNvPicPr>
            <a:picLocks noChangeAspect="1"/>
          </p:cNvPicPr>
          <p:nvPr/>
        </p:nvPicPr>
        <p:blipFill>
          <a:blip r:embed="rId5"/>
          <a:stretch>
            <a:fillRect/>
          </a:stretch>
        </p:blipFill>
        <p:spPr>
          <a:xfrm>
            <a:off x="1929925" y="2208811"/>
            <a:ext cx="9492818" cy="7715250"/>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6" name="Flowchart: Multidocument 5">
            <a:extLst>
              <a:ext uri="{FF2B5EF4-FFF2-40B4-BE49-F238E27FC236}">
                <a16:creationId xmlns:a16="http://schemas.microsoft.com/office/drawing/2014/main" id="{4F67DF74-8AF7-E4E8-D1B6-B6934DAF466A}"/>
              </a:ext>
            </a:extLst>
          </p:cNvPr>
          <p:cNvSpPr/>
          <p:nvPr/>
        </p:nvSpPr>
        <p:spPr>
          <a:xfrm>
            <a:off x="12048981" y="2016950"/>
            <a:ext cx="4671476" cy="4122594"/>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Glycolysis Pathway</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Input:</a:t>
            </a:r>
            <a:r>
              <a:rPr lang="en-US" sz="2800" dirty="0">
                <a:ln w="0"/>
                <a:solidFill>
                  <a:schemeClr val="tx1"/>
                </a:solidFill>
                <a:effectLst>
                  <a:outerShdw blurRad="38100" dist="19050" dir="2700000" algn="tl" rotWithShape="0">
                    <a:schemeClr val="dk1">
                      <a:alpha val="40000"/>
                    </a:schemeClr>
                  </a:outerShdw>
                </a:effectLst>
              </a:rPr>
              <a:t> Glucose</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Output:</a:t>
            </a:r>
            <a:r>
              <a:rPr lang="en-US" sz="2800" dirty="0">
                <a:ln w="0"/>
                <a:solidFill>
                  <a:schemeClr val="tx1"/>
                </a:solidFill>
                <a:effectLst>
                  <a:outerShdw blurRad="38100" dist="19050" dir="2700000" algn="tl" rotWithShape="0">
                    <a:schemeClr val="dk1">
                      <a:alpha val="40000"/>
                    </a:schemeClr>
                  </a:outerShdw>
                </a:effectLst>
              </a:rPr>
              <a:t> 2 pyruvate</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2 ATP</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2 NADH</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2 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6" name="Picture 5" descr="Screenshot 2023-06-30 184756">
            <a:extLst>
              <a:ext uri="{FF2B5EF4-FFF2-40B4-BE49-F238E27FC236}">
                <a16:creationId xmlns:a16="http://schemas.microsoft.com/office/drawing/2014/main" id="{D83589C9-9B4E-07E0-052E-BD36C185FB90}"/>
              </a:ext>
            </a:extLst>
          </p:cNvPr>
          <p:cNvPicPr>
            <a:picLocks noChangeAspect="1"/>
          </p:cNvPicPr>
          <p:nvPr/>
        </p:nvPicPr>
        <p:blipFill>
          <a:blip r:embed="rId4"/>
          <a:stretch>
            <a:fillRect/>
          </a:stretch>
        </p:blipFill>
        <p:spPr>
          <a:xfrm>
            <a:off x="0" y="0"/>
            <a:ext cx="18288000" cy="1028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228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(2) TCA Cycle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6" name="Picture 5" descr="A screenshot of a computer&#10;&#10;Description automatically generated with medium confidence"/>
          <p:cNvPicPr>
            <a:picLocks noChangeAspect="1"/>
          </p:cNvPicPr>
          <p:nvPr/>
        </p:nvPicPr>
        <p:blipFill>
          <a:blip r:embed="rId5"/>
          <a:stretch>
            <a:fillRect/>
          </a:stretch>
        </p:blipFill>
        <p:spPr>
          <a:xfrm>
            <a:off x="6109606" y="2272542"/>
            <a:ext cx="10415817" cy="7494375"/>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3" name="Flowchart: Multidocument 2">
            <a:extLst>
              <a:ext uri="{FF2B5EF4-FFF2-40B4-BE49-F238E27FC236}">
                <a16:creationId xmlns:a16="http://schemas.microsoft.com/office/drawing/2014/main" id="{7844D20E-68E2-BF41-1408-2BC0E8C58CF0}"/>
              </a:ext>
            </a:extLst>
          </p:cNvPr>
          <p:cNvSpPr/>
          <p:nvPr/>
        </p:nvSpPr>
        <p:spPr>
          <a:xfrm flipH="1">
            <a:off x="1543051" y="1752459"/>
            <a:ext cx="3872926" cy="5358708"/>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TCA Cycle Pathway</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Input:</a:t>
            </a:r>
            <a:r>
              <a:rPr lang="en-US" sz="2800" dirty="0">
                <a:ln w="0"/>
                <a:solidFill>
                  <a:schemeClr val="tx1"/>
                </a:solidFill>
                <a:effectLst>
                  <a:outerShdw blurRad="38100" dist="19050" dir="2700000" algn="tl" rotWithShape="0">
                    <a:schemeClr val="dk1">
                      <a:alpha val="40000"/>
                    </a:schemeClr>
                  </a:outerShdw>
                </a:effectLst>
              </a:rPr>
              <a:t> Acetyl-CoA</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NAD+</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FAD</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ADP</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Output:</a:t>
            </a:r>
            <a:r>
              <a:rPr lang="en-US" sz="2800" dirty="0">
                <a:ln w="0"/>
                <a:solidFill>
                  <a:schemeClr val="tx1"/>
                </a:solidFill>
                <a:effectLst>
                  <a:outerShdw blurRad="38100" dist="19050" dir="2700000" algn="tl" rotWithShape="0">
                    <a:schemeClr val="dk1">
                      <a:alpha val="40000"/>
                    </a:schemeClr>
                  </a:outerShdw>
                </a:effectLst>
              </a:rPr>
              <a:t> 3 NADH</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1 FADH2</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1 ATP </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2 CO2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Screenshot 2023-06-30 185452">
            <a:extLst>
              <a:ext uri="{FF2B5EF4-FFF2-40B4-BE49-F238E27FC236}">
                <a16:creationId xmlns:a16="http://schemas.microsoft.com/office/drawing/2014/main" id="{92DEBF2F-EAE6-7995-7577-B95AC65A6CB0}"/>
              </a:ext>
            </a:extLst>
          </p:cNvPr>
          <p:cNvPicPr>
            <a:picLocks noChangeAspect="1"/>
          </p:cNvPicPr>
          <p:nvPr/>
        </p:nvPicPr>
        <p:blipFill>
          <a:blip r:embed="rId4"/>
          <a:srcRect r="1885" b="-618"/>
          <a:stretch>
            <a:fillRect/>
          </a:stretch>
        </p:blipFill>
        <p:spPr>
          <a:xfrm>
            <a:off x="0" y="1"/>
            <a:ext cx="18288000" cy="10286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0633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29028"/>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(3) Pentose Phosphate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3" name="Picture 2" descr="A computer screen shot of a diagram&#10;&#10;Description automatically generated with low confidence"/>
          <p:cNvPicPr>
            <a:picLocks noChangeAspect="1"/>
          </p:cNvPicPr>
          <p:nvPr/>
        </p:nvPicPr>
        <p:blipFill>
          <a:blip r:embed="rId5"/>
          <a:stretch>
            <a:fillRect/>
          </a:stretch>
        </p:blipFill>
        <p:spPr>
          <a:xfrm>
            <a:off x="1873701" y="2171341"/>
            <a:ext cx="9287785" cy="7942385"/>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4" name="Flowchart: Multidocument 3">
            <a:extLst>
              <a:ext uri="{FF2B5EF4-FFF2-40B4-BE49-F238E27FC236}">
                <a16:creationId xmlns:a16="http://schemas.microsoft.com/office/drawing/2014/main" id="{DA82267C-4498-C35D-4C0F-FFB75FFEDB06}"/>
              </a:ext>
            </a:extLst>
          </p:cNvPr>
          <p:cNvSpPr/>
          <p:nvPr/>
        </p:nvSpPr>
        <p:spPr>
          <a:xfrm>
            <a:off x="12022118" y="2202756"/>
            <a:ext cx="4671476" cy="4647981"/>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Pentose Phosphate Pathway</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Input:</a:t>
            </a:r>
            <a:r>
              <a:rPr lang="en-US" sz="2800" dirty="0">
                <a:ln w="0"/>
                <a:solidFill>
                  <a:schemeClr val="tx1"/>
                </a:solidFill>
                <a:effectLst>
                  <a:outerShdw blurRad="38100" dist="19050" dir="2700000" algn="tl" rotWithShape="0">
                    <a:schemeClr val="dk1">
                      <a:alpha val="40000"/>
                    </a:schemeClr>
                  </a:outerShdw>
                </a:effectLst>
              </a:rPr>
              <a:t> Glucose-6-phosphate</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Output:</a:t>
            </a:r>
            <a:r>
              <a:rPr lang="en-US" sz="2800" dirty="0">
                <a:ln w="0"/>
                <a:solidFill>
                  <a:schemeClr val="tx1"/>
                </a:solidFill>
                <a:effectLst>
                  <a:outerShdw blurRad="38100" dist="19050" dir="2700000" algn="tl" rotWithShape="0">
                    <a:schemeClr val="dk1">
                      <a:alpha val="40000"/>
                    </a:schemeClr>
                  </a:outerShdw>
                </a:effectLst>
              </a:rPr>
              <a:t> NADPH</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Ribose-5-phosphate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Screenshot 2023-06-30 184904">
            <a:extLst>
              <a:ext uri="{FF2B5EF4-FFF2-40B4-BE49-F238E27FC236}">
                <a16:creationId xmlns:a16="http://schemas.microsoft.com/office/drawing/2014/main" id="{D931A497-8FD9-4FA7-67FD-F5FEAEC6B947}"/>
              </a:ext>
            </a:extLst>
          </p:cNvPr>
          <p:cNvPicPr>
            <a:picLocks noChangeAspect="1"/>
          </p:cNvPicPr>
          <p:nvPr/>
        </p:nvPicPr>
        <p:blipFill>
          <a:blip r:embed="rId4"/>
          <a:stretch>
            <a:fillRect/>
          </a:stretch>
        </p:blipFill>
        <p:spPr>
          <a:xfrm>
            <a:off x="0" y="635"/>
            <a:ext cx="18470245" cy="10286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412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7"/>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188" name="Google Shape;188;p17"/>
          <p:cNvSpPr txBox="1"/>
          <p:nvPr/>
        </p:nvSpPr>
        <p:spPr>
          <a:xfrm>
            <a:off x="429734" y="373448"/>
            <a:ext cx="16829566" cy="166199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TABLE OF CONTENTS</a:t>
            </a:r>
          </a:p>
        </p:txBody>
      </p:sp>
      <p:sp>
        <p:nvSpPr>
          <p:cNvPr id="189" name="Google Shape;189;p17"/>
          <p:cNvSpPr/>
          <p:nvPr/>
        </p:nvSpPr>
        <p:spPr>
          <a:xfrm>
            <a:off x="262528" y="2361193"/>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9DD1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448375" y="236802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12564576" y="236802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p:nvPr/>
        </p:nvSpPr>
        <p:spPr>
          <a:xfrm>
            <a:off x="1856452" y="2854436"/>
            <a:ext cx="181468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dirty="0">
                <a:solidFill>
                  <a:srgbClr val="2C6E49"/>
                </a:solidFill>
                <a:latin typeface="League Spartan"/>
                <a:ea typeface="League Spartan"/>
                <a:cs typeface="League Spartan"/>
                <a:sym typeface="League Spartan"/>
              </a:rPr>
              <a:t>0</a:t>
            </a:r>
            <a:r>
              <a:rPr lang="en-US" sz="9600" b="1" i="0" u="none" strike="noStrike" cap="none" dirty="0">
                <a:solidFill>
                  <a:srgbClr val="2C6E49"/>
                </a:solidFill>
                <a:latin typeface="League Spartan"/>
                <a:ea typeface="League Spartan"/>
                <a:cs typeface="League Spartan"/>
                <a:sym typeface="League Spartan"/>
              </a:rPr>
              <a:t>1</a:t>
            </a:r>
            <a:endParaRPr b="1" dirty="0">
              <a:latin typeface="League Spartan"/>
              <a:ea typeface="League Spartan"/>
              <a:cs typeface="League Spartan"/>
              <a:sym typeface="League Spartan"/>
            </a:endParaRPr>
          </a:p>
        </p:txBody>
      </p:sp>
      <p:sp>
        <p:nvSpPr>
          <p:cNvPr id="193" name="Google Shape;193;p17"/>
          <p:cNvSpPr txBox="1"/>
          <p:nvPr/>
        </p:nvSpPr>
        <p:spPr>
          <a:xfrm>
            <a:off x="1090240" y="5339156"/>
            <a:ext cx="3039300"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dirty="0">
                <a:solidFill>
                  <a:srgbClr val="2C6E49"/>
                </a:solidFill>
                <a:latin typeface="League Spartan"/>
                <a:ea typeface="League Spartan"/>
                <a:cs typeface="League Spartan"/>
                <a:sym typeface="League Spartan"/>
              </a:rPr>
              <a:t>Introduction</a:t>
            </a:r>
            <a:endParaRPr b="1" dirty="0">
              <a:latin typeface="League Spartan"/>
              <a:ea typeface="League Spartan"/>
              <a:cs typeface="League Spartan"/>
              <a:sym typeface="League Spartan"/>
            </a:endParaRPr>
          </a:p>
        </p:txBody>
      </p:sp>
      <p:sp>
        <p:nvSpPr>
          <p:cNvPr id="194" name="Google Shape;194;p17"/>
          <p:cNvSpPr txBox="1"/>
          <p:nvPr/>
        </p:nvSpPr>
        <p:spPr>
          <a:xfrm>
            <a:off x="7025532" y="4972334"/>
            <a:ext cx="3637970" cy="1809726"/>
          </a:xfrm>
          <a:prstGeom prst="rect">
            <a:avLst/>
          </a:prstGeom>
          <a:noFill/>
          <a:ln>
            <a:noFill/>
          </a:ln>
        </p:spPr>
        <p:txBody>
          <a:bodyPr spcFirstLastPara="1" wrap="square" lIns="0" tIns="0" rIns="0" bIns="0" anchor="t" anchorCtr="0">
            <a:spAutoFit/>
          </a:bodyPr>
          <a:lstStyle/>
          <a:p>
            <a:pPr algn="ctr">
              <a:lnSpc>
                <a:spcPct val="140000"/>
              </a:lnSpc>
            </a:pPr>
            <a:r>
              <a:rPr lang="en-US" sz="4200" b="1" dirty="0">
                <a:solidFill>
                  <a:srgbClr val="2C6E49"/>
                </a:solidFill>
                <a:latin typeface="League Spartan"/>
                <a:ea typeface="League Spartan"/>
                <a:cs typeface="League Spartan"/>
              </a:rPr>
              <a:t>The Goal of our project</a:t>
            </a:r>
          </a:p>
        </p:txBody>
      </p:sp>
      <p:sp>
        <p:nvSpPr>
          <p:cNvPr id="195" name="Google Shape;195;p17"/>
          <p:cNvSpPr txBox="1"/>
          <p:nvPr/>
        </p:nvSpPr>
        <p:spPr>
          <a:xfrm>
            <a:off x="12564576" y="5256357"/>
            <a:ext cx="4599032"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200" b="1" i="0" u="none" strike="noStrike" cap="none" dirty="0">
                <a:solidFill>
                  <a:srgbClr val="65BB8B"/>
                </a:solidFill>
                <a:latin typeface="League Spartan"/>
                <a:ea typeface="League Spartan"/>
                <a:cs typeface="League Spartan"/>
                <a:sym typeface="League Spartan"/>
              </a:rPr>
              <a:t>Steps of project</a:t>
            </a:r>
            <a:endParaRPr b="1" dirty="0">
              <a:latin typeface="League Spartan"/>
              <a:ea typeface="League Spartan"/>
              <a:cs typeface="League Spartan"/>
              <a:sym typeface="League Spartan"/>
            </a:endParaRPr>
          </a:p>
        </p:txBody>
      </p:sp>
      <p:sp>
        <p:nvSpPr>
          <p:cNvPr id="196" name="Google Shape;196;p17"/>
          <p:cNvSpPr txBox="1"/>
          <p:nvPr/>
        </p:nvSpPr>
        <p:spPr>
          <a:xfrm>
            <a:off x="7955609" y="2854436"/>
            <a:ext cx="18045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2C6E49"/>
                </a:solidFill>
                <a:latin typeface="League Spartan"/>
                <a:ea typeface="League Spartan"/>
                <a:cs typeface="League Spartan"/>
                <a:sym typeface="League Spartan"/>
              </a:rPr>
              <a:t>02</a:t>
            </a:r>
            <a:endParaRPr b="1" dirty="0">
              <a:latin typeface="League Spartan"/>
              <a:ea typeface="League Spartan"/>
              <a:cs typeface="League Spartan"/>
              <a:sym typeface="League Spartan"/>
            </a:endParaRPr>
          </a:p>
        </p:txBody>
      </p:sp>
      <p:sp>
        <p:nvSpPr>
          <p:cNvPr id="197" name="Google Shape;197;p17"/>
          <p:cNvSpPr txBox="1"/>
          <p:nvPr/>
        </p:nvSpPr>
        <p:spPr>
          <a:xfrm>
            <a:off x="14063388" y="2895850"/>
            <a:ext cx="1697100" cy="147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65BB8B"/>
                </a:solidFill>
                <a:latin typeface="League Spartan"/>
                <a:ea typeface="League Spartan"/>
                <a:cs typeface="League Spartan"/>
                <a:sym typeface="League Spartan"/>
              </a:rPr>
              <a:t>03</a:t>
            </a:r>
            <a:endParaRPr b="1" dirty="0">
              <a:latin typeface="League Spartan"/>
              <a:ea typeface="League Spartan"/>
              <a:cs typeface="League Spartan"/>
              <a:sym typeface="League Spartan"/>
            </a:endParaRPr>
          </a:p>
        </p:txBody>
      </p:sp>
      <p:pic>
        <p:nvPicPr>
          <p:cNvPr id="2"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02008">
            <a:off x="14483351" y="-533095"/>
            <a:ext cx="5183521" cy="312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190;p17">
            <a:extLst>
              <a:ext uri="{FF2B5EF4-FFF2-40B4-BE49-F238E27FC236}">
                <a16:creationId xmlns:a16="http://schemas.microsoft.com/office/drawing/2014/main" id="{EE6AF4DF-B61C-978F-C578-46E00F45EE39}"/>
              </a:ext>
            </a:extLst>
          </p:cNvPr>
          <p:cNvSpPr/>
          <p:nvPr/>
        </p:nvSpPr>
        <p:spPr>
          <a:xfrm>
            <a:off x="3320629" y="5856024"/>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p17">
            <a:extLst>
              <a:ext uri="{FF2B5EF4-FFF2-40B4-BE49-F238E27FC236}">
                <a16:creationId xmlns:a16="http://schemas.microsoft.com/office/drawing/2014/main" id="{EBF71529-75B5-2E25-2D26-F22011709CE3}"/>
              </a:ext>
            </a:extLst>
          </p:cNvPr>
          <p:cNvSpPr/>
          <p:nvPr/>
        </p:nvSpPr>
        <p:spPr>
          <a:xfrm>
            <a:off x="9562572" y="5912345"/>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2;p17">
            <a:extLst>
              <a:ext uri="{FF2B5EF4-FFF2-40B4-BE49-F238E27FC236}">
                <a16:creationId xmlns:a16="http://schemas.microsoft.com/office/drawing/2014/main" id="{30976262-4016-7B49-9471-42A24DDEBD84}"/>
              </a:ext>
            </a:extLst>
          </p:cNvPr>
          <p:cNvSpPr txBox="1"/>
          <p:nvPr/>
        </p:nvSpPr>
        <p:spPr>
          <a:xfrm>
            <a:off x="4922266" y="6361189"/>
            <a:ext cx="181468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dirty="0">
                <a:solidFill>
                  <a:srgbClr val="2C6E49"/>
                </a:solidFill>
                <a:latin typeface="League Spartan"/>
                <a:ea typeface="League Spartan"/>
                <a:cs typeface="League Spartan"/>
                <a:sym typeface="League Spartan"/>
              </a:rPr>
              <a:t>04</a:t>
            </a:r>
            <a:endParaRPr b="1" dirty="0">
              <a:latin typeface="League Spartan"/>
              <a:ea typeface="League Spartan"/>
              <a:cs typeface="League Spartan"/>
              <a:sym typeface="League Spartan"/>
            </a:endParaRPr>
          </a:p>
        </p:txBody>
      </p:sp>
      <p:sp>
        <p:nvSpPr>
          <p:cNvPr id="8" name="Google Shape;197;p17">
            <a:extLst>
              <a:ext uri="{FF2B5EF4-FFF2-40B4-BE49-F238E27FC236}">
                <a16:creationId xmlns:a16="http://schemas.microsoft.com/office/drawing/2014/main" id="{1ABAC80A-76A7-E485-D84D-0FB6C0B83D7A}"/>
              </a:ext>
            </a:extLst>
          </p:cNvPr>
          <p:cNvSpPr txBox="1"/>
          <p:nvPr/>
        </p:nvSpPr>
        <p:spPr>
          <a:xfrm>
            <a:off x="10981754" y="6550236"/>
            <a:ext cx="1697100"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9600" b="1" i="0" u="none" strike="noStrike" cap="none" dirty="0">
                <a:solidFill>
                  <a:srgbClr val="65BB8B"/>
                </a:solidFill>
                <a:latin typeface="League Spartan"/>
                <a:ea typeface="League Spartan"/>
                <a:cs typeface="League Spartan"/>
                <a:sym typeface="League Spartan"/>
              </a:rPr>
              <a:t>05</a:t>
            </a:r>
            <a:endParaRPr b="1" dirty="0">
              <a:latin typeface="League Spartan"/>
              <a:ea typeface="League Spartan"/>
              <a:cs typeface="League Spartan"/>
              <a:sym typeface="League Spartan"/>
            </a:endParaRPr>
          </a:p>
        </p:txBody>
      </p:sp>
      <p:sp>
        <p:nvSpPr>
          <p:cNvPr id="10" name="TextBox 9">
            <a:extLst>
              <a:ext uri="{FF2B5EF4-FFF2-40B4-BE49-F238E27FC236}">
                <a16:creationId xmlns:a16="http://schemas.microsoft.com/office/drawing/2014/main" id="{3565D6DE-1D7A-3D3B-65F3-2ACF29A0A852}"/>
              </a:ext>
            </a:extLst>
          </p:cNvPr>
          <p:cNvSpPr txBox="1"/>
          <p:nvPr/>
        </p:nvSpPr>
        <p:spPr>
          <a:xfrm>
            <a:off x="2763796" y="8615011"/>
            <a:ext cx="5708925" cy="1604157"/>
          </a:xfrm>
          <a:prstGeom prst="rect">
            <a:avLst/>
          </a:prstGeom>
          <a:noFill/>
        </p:spPr>
        <p:txBody>
          <a:bodyPr wrap="square">
            <a:spAutoFit/>
          </a:bodyPr>
          <a:lstStyle/>
          <a:p>
            <a:pPr lvl="0" algn="ctr">
              <a:lnSpc>
                <a:spcPct val="120000"/>
              </a:lnSpc>
            </a:pPr>
            <a:r>
              <a:rPr lang="en-US" sz="4200" b="1" dirty="0">
                <a:solidFill>
                  <a:srgbClr val="2C6E49"/>
                </a:solidFill>
                <a:latin typeface="League Spartan"/>
              </a:rPr>
              <a:t>Importance of H.Pylori model</a:t>
            </a:r>
            <a:endParaRPr lang="en-US" sz="4200" b="1" dirty="0">
              <a:solidFill>
                <a:srgbClr val="2C6E49"/>
              </a:solidFill>
              <a:latin typeface="League Spartan"/>
              <a:sym typeface="League Spartan"/>
            </a:endParaRPr>
          </a:p>
        </p:txBody>
      </p:sp>
      <p:sp>
        <p:nvSpPr>
          <p:cNvPr id="12" name="TextBox 11">
            <a:extLst>
              <a:ext uri="{FF2B5EF4-FFF2-40B4-BE49-F238E27FC236}">
                <a16:creationId xmlns:a16="http://schemas.microsoft.com/office/drawing/2014/main" id="{84FE5D86-A4C7-EC1F-209E-8B9E4C0B95E6}"/>
              </a:ext>
            </a:extLst>
          </p:cNvPr>
          <p:cNvSpPr txBox="1"/>
          <p:nvPr/>
        </p:nvSpPr>
        <p:spPr>
          <a:xfrm>
            <a:off x="8767351" y="8341199"/>
            <a:ext cx="6285166" cy="1830373"/>
          </a:xfrm>
          <a:prstGeom prst="rect">
            <a:avLst/>
          </a:prstGeom>
          <a:noFill/>
        </p:spPr>
        <p:txBody>
          <a:bodyPr wrap="square">
            <a:spAutoFit/>
          </a:bodyPr>
          <a:lstStyle/>
          <a:p>
            <a:pPr algn="ctr">
              <a:lnSpc>
                <a:spcPct val="140000"/>
              </a:lnSpc>
            </a:pPr>
            <a:r>
              <a:rPr lang="en-US" sz="4200" b="1" dirty="0">
                <a:solidFill>
                  <a:srgbClr val="65BB8B"/>
                </a:solidFill>
                <a:latin typeface="League Spartan"/>
                <a:sym typeface="Libre Baskerville" panose="02000000000000000000"/>
              </a:rPr>
              <a:t>Technologies used to make the model</a:t>
            </a:r>
            <a:endParaRPr lang="en-US" sz="4200" b="1" dirty="0">
              <a:solidFill>
                <a:srgbClr val="65BB8B"/>
              </a:solidFill>
              <a:latin typeface="League Spart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997196"/>
          </a:xfrm>
          <a:prstGeom prst="rect">
            <a:avLst/>
          </a:prstGeom>
          <a:noFill/>
          <a:ln>
            <a:noFill/>
          </a:ln>
        </p:spPr>
        <p:txBody>
          <a:bodyPr spcFirstLastPara="1" wrap="square" lIns="0" tIns="0" rIns="0" bIns="0" anchor="t" anchorCtr="0">
            <a:spAutoFit/>
          </a:bodyPr>
          <a:lstStyle/>
          <a:p>
            <a:pPr lvl="0" algn="ctr">
              <a:lnSpc>
                <a:spcPct val="120000"/>
              </a:lnSpc>
            </a:pPr>
            <a:r>
              <a:rPr lang="en-US" sz="5400" dirty="0">
                <a:solidFill>
                  <a:srgbClr val="403F3F"/>
                </a:solidFill>
                <a:latin typeface="Libre Baskerville" panose="02000000000000000000"/>
                <a:ea typeface="Libre Baskerville" panose="02000000000000000000"/>
                <a:cs typeface="Libre Baskerville" panose="02000000000000000000"/>
              </a:rPr>
              <a:t>(4) Oxidative Phosphorylation Pathway</a:t>
            </a:r>
            <a:endParaRPr sz="54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717288"/>
            <a:ext cx="7739459" cy="0"/>
          </a:xfrm>
          <a:prstGeom prst="straightConnector1">
            <a:avLst/>
          </a:prstGeom>
          <a:noFill/>
          <a:ln w="190500" cap="rnd" cmpd="sng">
            <a:solidFill>
              <a:srgbClr val="9DD193"/>
            </a:solidFill>
            <a:prstDash val="solid"/>
            <a:round/>
            <a:headEnd type="none" w="sm" len="sm"/>
            <a:tailEnd type="none" w="sm" len="sm"/>
          </a:ln>
        </p:spPr>
      </p:cxnSp>
      <p:pic>
        <p:nvPicPr>
          <p:cNvPr id="4" name="Picture 3" descr="A picture containing text, screenshot, software, computer icon&#10;&#10;Description automatically generated"/>
          <p:cNvPicPr>
            <a:picLocks noChangeAspect="1"/>
          </p:cNvPicPr>
          <p:nvPr/>
        </p:nvPicPr>
        <p:blipFill>
          <a:blip r:embed="rId5"/>
          <a:stretch>
            <a:fillRect/>
          </a:stretch>
        </p:blipFill>
        <p:spPr>
          <a:xfrm>
            <a:off x="5929995" y="2211444"/>
            <a:ext cx="10595428" cy="7896225"/>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3" name="Flowchart: Multidocument 2">
            <a:extLst>
              <a:ext uri="{FF2B5EF4-FFF2-40B4-BE49-F238E27FC236}">
                <a16:creationId xmlns:a16="http://schemas.microsoft.com/office/drawing/2014/main" id="{D54F4304-0009-981D-8BC6-F9005A603889}"/>
              </a:ext>
            </a:extLst>
          </p:cNvPr>
          <p:cNvSpPr/>
          <p:nvPr/>
        </p:nvSpPr>
        <p:spPr>
          <a:xfrm flipH="1">
            <a:off x="1376789" y="1933285"/>
            <a:ext cx="3848944" cy="615730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Oxidative Phosphorylation Pathway</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Input:</a:t>
            </a:r>
            <a:r>
              <a:rPr lang="en-US" sz="2800" dirty="0">
                <a:ln w="0"/>
                <a:solidFill>
                  <a:schemeClr val="tx1"/>
                </a:solidFill>
                <a:effectLst>
                  <a:outerShdw blurRad="38100" dist="19050" dir="2700000" algn="tl" rotWithShape="0">
                    <a:schemeClr val="dk1">
                      <a:alpha val="40000"/>
                    </a:schemeClr>
                  </a:outerShdw>
                </a:effectLst>
              </a:rPr>
              <a:t> NADH</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FADH2</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O2</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ADP</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Pi</a:t>
            </a:r>
            <a:br>
              <a:rPr lang="en-US" sz="2800" dirty="0">
                <a:ln w="0"/>
                <a:solidFill>
                  <a:schemeClr val="tx1"/>
                </a:solidFill>
                <a:effectLst>
                  <a:outerShdw blurRad="38100" dist="19050" dir="2700000" algn="tl" rotWithShape="0">
                    <a:schemeClr val="dk1">
                      <a:alpha val="40000"/>
                    </a:schemeClr>
                  </a:outerShdw>
                </a:effectLst>
              </a:rPr>
            </a:b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Output:</a:t>
            </a:r>
            <a:r>
              <a:rPr lang="en-US" sz="2800" dirty="0">
                <a:ln w="0"/>
                <a:solidFill>
                  <a:schemeClr val="tx1"/>
                </a:solidFill>
                <a:effectLst>
                  <a:outerShdw blurRad="38100" dist="19050" dir="2700000" algn="tl" rotWithShape="0">
                    <a:schemeClr val="dk1">
                      <a:alpha val="40000"/>
                    </a:schemeClr>
                  </a:outerShdw>
                </a:effectLst>
              </a:rPr>
              <a:t> ATP</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H2O</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NAD+</a:t>
            </a:r>
            <a:br>
              <a:rPr lang="en-US" sz="2800" dirty="0">
                <a:ln w="0"/>
                <a:solidFill>
                  <a:schemeClr val="tx1"/>
                </a:solidFill>
                <a:effectLst>
                  <a:outerShdw blurRad="38100" dist="19050" dir="2700000" algn="tl" rotWithShape="0">
                    <a:schemeClr val="dk1">
                      <a:alpha val="40000"/>
                    </a:schemeClr>
                  </a:outerShdw>
                </a:effectLst>
              </a:rPr>
            </a:br>
            <a:r>
              <a:rPr lang="en-US" sz="2800" dirty="0">
                <a:ln w="0"/>
                <a:solidFill>
                  <a:schemeClr val="tx1"/>
                </a:solidFill>
                <a:effectLst>
                  <a:outerShdw blurRad="38100" dist="19050" dir="2700000" algn="tl" rotWithShape="0">
                    <a:schemeClr val="dk1">
                      <a:alpha val="40000"/>
                    </a:schemeClr>
                  </a:outerShdw>
                </a:effectLst>
              </a:rPr>
              <a:t>               FAD+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Screenshot 2023-06-30 185318">
            <a:extLst>
              <a:ext uri="{FF2B5EF4-FFF2-40B4-BE49-F238E27FC236}">
                <a16:creationId xmlns:a16="http://schemas.microsoft.com/office/drawing/2014/main" id="{591ABF0B-9183-652D-4CD7-18A7DCFC438B}"/>
              </a:ext>
            </a:extLst>
          </p:cNvPr>
          <p:cNvPicPr>
            <a:picLocks noChangeAspect="1"/>
          </p:cNvPicPr>
          <p:nvPr/>
        </p:nvPicPr>
        <p:blipFill rotWithShape="1">
          <a:blip r:embed="rId4"/>
          <a:srcRect t="1633"/>
          <a:stretch/>
        </p:blipFill>
        <p:spPr>
          <a:xfrm>
            <a:off x="635" y="0"/>
            <a:ext cx="18287365" cy="10260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886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2215991"/>
          </a:xfrm>
          <a:prstGeom prst="rect">
            <a:avLst/>
          </a:prstGeom>
          <a:noFill/>
          <a:ln>
            <a:noFill/>
          </a:ln>
        </p:spPr>
        <p:txBody>
          <a:bodyPr spcFirstLastPara="1" wrap="square" lIns="0" tIns="0" rIns="0" bIns="0" anchor="t" anchorCtr="0">
            <a:spAutoFit/>
          </a:bodyPr>
          <a:lstStyle/>
          <a:p>
            <a:pPr algn="ctr">
              <a:lnSpc>
                <a:spcPct val="120000"/>
              </a:lnSpc>
            </a:pPr>
            <a:r>
              <a:rPr lang="en-US" sz="6000" dirty="0">
                <a:solidFill>
                  <a:srgbClr val="403F3F"/>
                </a:solidFill>
                <a:latin typeface="Libre Baskerville" panose="02000000000000000000"/>
                <a:ea typeface="Libre Baskerville" panose="02000000000000000000"/>
                <a:cs typeface="Libre Baskerville" panose="02000000000000000000"/>
              </a:rPr>
              <a:t>Does the H.Pylori media need an amino acid or not?</a:t>
            </a:r>
            <a:endParaRPr sz="60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2868103"/>
            <a:ext cx="7739459" cy="0"/>
          </a:xfrm>
          <a:prstGeom prst="straightConnector1">
            <a:avLst/>
          </a:prstGeom>
          <a:noFill/>
          <a:ln w="190500" cap="rnd" cmpd="sng">
            <a:solidFill>
              <a:srgbClr val="9DD193"/>
            </a:solidFill>
            <a:prstDash val="solid"/>
            <a:round/>
            <a:headEnd type="none" w="sm" len="sm"/>
            <a:tailEnd type="none" w="sm" len="sm"/>
          </a:ln>
        </p:spPr>
      </p:cxnSp>
      <p:sp>
        <p:nvSpPr>
          <p:cNvPr id="4" name="TextBox 3"/>
          <p:cNvSpPr txBox="1"/>
          <p:nvPr/>
        </p:nvSpPr>
        <p:spPr>
          <a:xfrm>
            <a:off x="1920237" y="3620614"/>
            <a:ext cx="13243560" cy="5582106"/>
          </a:xfrm>
          <a:prstGeom prst="rect">
            <a:avLst/>
          </a:prstGeom>
          <a:noFill/>
        </p:spPr>
        <p:txBody>
          <a:bodyPr wrap="square">
            <a:spAutoFit/>
          </a:bodyPr>
          <a:lstStyle/>
          <a:p>
            <a:pPr>
              <a:lnSpc>
                <a:spcPct val="150000"/>
              </a:lnSpc>
            </a:pPr>
            <a:r>
              <a:rPr lang="en-US" sz="2400" dirty="0">
                <a:solidFill>
                  <a:srgbClr val="403F3F"/>
                </a:solidFill>
                <a:latin typeface="League Spartan"/>
              </a:rPr>
              <a:t>Yes, Helicobacter pylori requires amino acids for growth, as it is an auxotrophic bacterium. This means that it cannot synthesize certain essential amino acids and must obtain them from its environment. Studies have shown that Helicobacter pylori requires several amino acids for growth, including arginine, cysteine, glutamate, histidine, isoleucine, leucine, methionine, phenylalanine, proline, serine, threonine, tryptophan, tyrosine, and valine. The specific requirements for each amino acid may vary depending on the strain and growth conditions. In addition to amino acids, Helicobacter pylori also requires other nutrients for growth, such as vitamins, minerals, and carbohydrates. These nutrients are obtained through the breakdown of host tissue and the uptake of nutrients from the gastric mucosa. Understanding the nutrient requirements of Helicobacter pylori is important for developing effective treatments and interventions for the bacterium.</a:t>
            </a:r>
          </a:p>
        </p:txBody>
      </p:sp>
      <p:pic>
        <p:nvPicPr>
          <p:cNvPr id="5"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8136273">
            <a:off x="15509590" y="9264286"/>
            <a:ext cx="1463049" cy="1511741"/>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8268133">
            <a:off x="14926583" y="8604775"/>
            <a:ext cx="1463049" cy="1511741"/>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EB"/>
        </a:solidFill>
        <a:effectLst/>
      </p:bgPr>
    </p:bg>
    <p:spTree>
      <p:nvGrpSpPr>
        <p:cNvPr id="1" name="Shape 496"/>
        <p:cNvGrpSpPr/>
        <p:nvPr/>
      </p:nvGrpSpPr>
      <p:grpSpPr>
        <a:xfrm>
          <a:off x="0" y="0"/>
          <a:ext cx="0" cy="0"/>
          <a:chOff x="0" y="0"/>
          <a:chExt cx="0" cy="0"/>
        </a:xfrm>
      </p:grpSpPr>
      <p:grpSp>
        <p:nvGrpSpPr>
          <p:cNvPr id="498" name="Google Shape;498;p29"/>
          <p:cNvGrpSpPr/>
          <p:nvPr/>
        </p:nvGrpSpPr>
        <p:grpSpPr>
          <a:xfrm>
            <a:off x="0" y="8669525"/>
            <a:ext cx="18287996" cy="3266924"/>
            <a:chOff x="0" y="-47625"/>
            <a:chExt cx="4816592" cy="860425"/>
          </a:xfrm>
        </p:grpSpPr>
        <p:sp>
          <p:nvSpPr>
            <p:cNvPr id="499" name="Google Shape;499;p29"/>
            <p:cNvSpPr/>
            <p:nvPr/>
          </p:nvSpPr>
          <p:spPr>
            <a:xfrm>
              <a:off x="0" y="0"/>
              <a:ext cx="4816592" cy="378377"/>
            </a:xfrm>
            <a:custGeom>
              <a:avLst/>
              <a:gdLst/>
              <a:ahLst/>
              <a:cxnLst/>
              <a:rect l="l" t="t" r="r" b="b"/>
              <a:pathLst>
                <a:path w="4816592" h="378377" extrusionOk="0">
                  <a:moveTo>
                    <a:pt x="0" y="0"/>
                  </a:moveTo>
                  <a:lnTo>
                    <a:pt x="4816592" y="0"/>
                  </a:lnTo>
                  <a:lnTo>
                    <a:pt x="4816592" y="378377"/>
                  </a:lnTo>
                  <a:lnTo>
                    <a:pt x="0" y="378377"/>
                  </a:lnTo>
                  <a:close/>
                </a:path>
              </a:pathLst>
            </a:custGeom>
            <a:solidFill>
              <a:srgbClr val="9DD193"/>
            </a:solidFill>
            <a:ln>
              <a:noFill/>
            </a:ln>
          </p:spPr>
        </p:sp>
        <p:sp>
          <p:nvSpPr>
            <p:cNvPr id="500" name="Google Shape;500;p2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01" name="Google Shape;501;p29"/>
          <p:cNvSpPr txBox="1"/>
          <p:nvPr/>
        </p:nvSpPr>
        <p:spPr>
          <a:xfrm>
            <a:off x="6203217" y="9248775"/>
            <a:ext cx="11666700" cy="738664"/>
          </a:xfrm>
          <a:prstGeom prst="rect">
            <a:avLst/>
          </a:prstGeom>
          <a:noFill/>
          <a:ln>
            <a:noFill/>
          </a:ln>
        </p:spPr>
        <p:txBody>
          <a:bodyPr spcFirstLastPara="1" wrap="square" lIns="0" tIns="0" rIns="0" bIns="0" anchor="t" anchorCtr="0">
            <a:spAutoFit/>
          </a:bodyPr>
          <a:lstStyle/>
          <a:p>
            <a:pPr lvl="0" algn="r">
              <a:lnSpc>
                <a:spcPct val="120000"/>
              </a:lnSpc>
            </a:pPr>
            <a:r>
              <a:rPr lang="en-US" sz="4000" b="1" dirty="0">
                <a:solidFill>
                  <a:srgbClr val="403F3F"/>
                </a:solidFill>
                <a:latin typeface="League Spartan"/>
                <a:ea typeface="League Spartan"/>
                <a:cs typeface="League Spartan"/>
                <a:sym typeface="League Spartan"/>
              </a:rPr>
              <a:t>Illustration of some examples of Helicobacter pylori</a:t>
            </a:r>
            <a:endParaRPr sz="1100" b="1" dirty="0">
              <a:latin typeface="League Spartan"/>
              <a:ea typeface="League Spartan"/>
              <a:cs typeface="League Spartan"/>
              <a:sym typeface="League Spartan"/>
            </a:endParaRPr>
          </a:p>
        </p:txBody>
      </p:sp>
      <p:pic>
        <p:nvPicPr>
          <p:cNvPr id="7" name="Picture 6" descr="A picture containing vegetable&#10;&#10;Description automatically generated"/>
          <p:cNvPicPr>
            <a:picLocks noChangeAspect="1"/>
          </p:cNvPicPr>
          <p:nvPr/>
        </p:nvPicPr>
        <p:blipFill>
          <a:blip r:embed="rId3"/>
          <a:stretch>
            <a:fillRect/>
          </a:stretch>
        </p:blipFill>
        <p:spPr>
          <a:xfrm>
            <a:off x="5878899" y="0"/>
            <a:ext cx="5941659" cy="4419599"/>
          </a:xfrm>
          <a:prstGeom prst="rect">
            <a:avLst/>
          </a:prstGeom>
        </p:spPr>
      </p:pic>
      <p:pic>
        <p:nvPicPr>
          <p:cNvPr id="9" name="Picture 8" descr="A picture containing fractal art, graphics, screenshot, colorfulness&#10;&#10;Description automatically generated"/>
          <p:cNvPicPr>
            <a:picLocks noChangeAspect="1"/>
          </p:cNvPicPr>
          <p:nvPr/>
        </p:nvPicPr>
        <p:blipFill>
          <a:blip r:embed="rId4"/>
          <a:stretch>
            <a:fillRect/>
          </a:stretch>
        </p:blipFill>
        <p:spPr>
          <a:xfrm>
            <a:off x="0" y="0"/>
            <a:ext cx="5878899" cy="8850351"/>
          </a:xfrm>
          <a:prstGeom prst="rect">
            <a:avLst/>
          </a:prstGeom>
        </p:spPr>
      </p:pic>
      <p:pic>
        <p:nvPicPr>
          <p:cNvPr id="13" name="Picture 12"/>
          <p:cNvPicPr>
            <a:picLocks noChangeAspect="1"/>
          </p:cNvPicPr>
          <p:nvPr/>
        </p:nvPicPr>
        <p:blipFill>
          <a:blip r:embed="rId5"/>
          <a:stretch>
            <a:fillRect/>
          </a:stretch>
        </p:blipFill>
        <p:spPr>
          <a:xfrm>
            <a:off x="11820558" y="0"/>
            <a:ext cx="6467442" cy="8850351"/>
          </a:xfrm>
          <a:prstGeom prst="rect">
            <a:avLst/>
          </a:prstGeom>
        </p:spPr>
      </p:pic>
      <p:pic>
        <p:nvPicPr>
          <p:cNvPr id="15" name="Picture 14"/>
          <p:cNvPicPr>
            <a:picLocks noChangeAspect="1"/>
          </p:cNvPicPr>
          <p:nvPr/>
        </p:nvPicPr>
        <p:blipFill>
          <a:blip r:embed="rId6"/>
          <a:stretch>
            <a:fillRect/>
          </a:stretch>
        </p:blipFill>
        <p:spPr>
          <a:xfrm>
            <a:off x="5878899" y="4425174"/>
            <a:ext cx="5959708" cy="44195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3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601" name="Google Shape;601;p34"/>
          <p:cNvSpPr/>
          <p:nvPr/>
        </p:nvSpPr>
        <p:spPr>
          <a:xfrm>
            <a:off x="4733502" y="9496356"/>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txBox="1"/>
          <p:nvPr/>
        </p:nvSpPr>
        <p:spPr>
          <a:xfrm>
            <a:off x="230419" y="1063099"/>
            <a:ext cx="5826000" cy="1440394"/>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7800" b="0" i="0" u="none" strike="noStrike" cap="none" dirty="0">
                <a:solidFill>
                  <a:srgbClr val="2C6E49"/>
                </a:solidFill>
                <a:latin typeface="Libre Baskerville" panose="02000000000000000000"/>
                <a:ea typeface="Libre Baskerville" panose="02000000000000000000"/>
                <a:cs typeface="Libre Baskerville" panose="02000000000000000000"/>
                <a:sym typeface="Libre Baskerville" panose="02000000000000000000"/>
              </a:rPr>
              <a:t>Biomass</a:t>
            </a:r>
            <a:endParaRPr sz="2000" dirty="0"/>
          </a:p>
        </p:txBody>
      </p:sp>
      <p:sp>
        <p:nvSpPr>
          <p:cNvPr id="605" name="Google Shape;605;p34"/>
          <p:cNvSpPr txBox="1"/>
          <p:nvPr/>
        </p:nvSpPr>
        <p:spPr>
          <a:xfrm>
            <a:off x="1035141" y="3371453"/>
            <a:ext cx="9105499" cy="5816977"/>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rPr>
              <a:t>Biomass reflects the distribution of both energy and materials in the community. Plant biomass absorbs carbon dioxide during growth and emits it during combustion; therefore, it recycles atmospheric carbon</a:t>
            </a:r>
          </a:p>
          <a:p>
            <a:pPr>
              <a:lnSpc>
                <a:spcPct val="150000"/>
              </a:lnSpc>
            </a:pPr>
            <a:r>
              <a:rPr lang="en-US" sz="2800" dirty="0">
                <a:solidFill>
                  <a:srgbClr val="403F3F"/>
                </a:solidFill>
                <a:latin typeface="League Spartan"/>
              </a:rPr>
              <a:t>  of one animal or plant species (species biomass) or of all the species in a community (community biomass), commonly referred to a unit area or volume of habitat. The weight or quantity of organisms in an area at a given moment is the standing crop</a:t>
            </a:r>
          </a:p>
        </p:txBody>
      </p:sp>
      <p:cxnSp>
        <p:nvCxnSpPr>
          <p:cNvPr id="608" name="Google Shape;608;p34"/>
          <p:cNvCxnSpPr/>
          <p:nvPr/>
        </p:nvCxnSpPr>
        <p:spPr>
          <a:xfrm>
            <a:off x="-6056361" y="2529222"/>
            <a:ext cx="12112722" cy="0"/>
          </a:xfrm>
          <a:prstGeom prst="straightConnector1">
            <a:avLst/>
          </a:prstGeom>
          <a:noFill/>
          <a:ln w="190500" cap="rnd" cmpd="sng">
            <a:solidFill>
              <a:srgbClr val="2C6E49"/>
            </a:solidFill>
            <a:prstDash val="solid"/>
            <a:round/>
            <a:headEnd type="none" w="sm" len="sm"/>
            <a:tailEnd type="none" w="sm" len="sm"/>
          </a:ln>
        </p:spPr>
      </p:cxnSp>
      <p:sp>
        <p:nvSpPr>
          <p:cNvPr id="609" name="Google Shape;609;p34"/>
          <p:cNvSpPr/>
          <p:nvPr/>
        </p:nvSpPr>
        <p:spPr>
          <a:xfrm>
            <a:off x="16685528" y="-1496915"/>
            <a:ext cx="4410498" cy="441048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a:blip r:embed="rId4"/>
          <a:stretch>
            <a:fillRect/>
          </a:stretch>
        </p:blipFill>
        <p:spPr>
          <a:xfrm>
            <a:off x="11225588" y="1308697"/>
            <a:ext cx="6357851" cy="8043847"/>
          </a:xfrm>
          <a:prstGeom prst="rect">
            <a:avLst/>
          </a:prstGeom>
        </p:spPr>
      </p:pic>
      <p:pic>
        <p:nvPicPr>
          <p:cNvPr id="6" name="Picture 5" descr="HPImag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394933">
            <a:off x="6024449" y="-113833"/>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PImag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306285">
            <a:off x="7175533" y="-103529"/>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3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615" name="Google Shape;615;p35"/>
          <p:cNvSpPr txBox="1"/>
          <p:nvPr/>
        </p:nvSpPr>
        <p:spPr>
          <a:xfrm>
            <a:off x="231136" y="3387663"/>
            <a:ext cx="7892002" cy="984757"/>
          </a:xfrm>
          <a:prstGeom prst="rect">
            <a:avLst/>
          </a:prstGeom>
          <a:noFill/>
          <a:ln>
            <a:noFill/>
          </a:ln>
        </p:spPr>
        <p:txBody>
          <a:bodyPr spcFirstLastPara="1" wrap="square" lIns="0" tIns="0" rIns="0" bIns="0" anchor="t" anchorCtr="0">
            <a:spAutoFit/>
          </a:bodyPr>
          <a:lstStyle/>
          <a:p>
            <a:r>
              <a:rPr lang="en-US" sz="6400" dirty="0">
                <a:solidFill>
                  <a:srgbClr val="2C6E49"/>
                </a:solidFill>
                <a:latin typeface="Libre Baskerville" panose="02000000000000000000"/>
                <a:ea typeface="Libre Baskerville" panose="02000000000000000000"/>
                <a:cs typeface="Libre Baskerville" panose="02000000000000000000"/>
              </a:rPr>
              <a:t>Import of Biomass</a:t>
            </a:r>
          </a:p>
        </p:txBody>
      </p:sp>
      <p:sp>
        <p:nvSpPr>
          <p:cNvPr id="616" name="Google Shape;616;p35"/>
          <p:cNvSpPr txBox="1"/>
          <p:nvPr/>
        </p:nvSpPr>
        <p:spPr>
          <a:xfrm>
            <a:off x="8833959" y="1616075"/>
            <a:ext cx="8625767" cy="4985980"/>
          </a:xfrm>
          <a:prstGeom prst="rect">
            <a:avLst/>
          </a:prstGeom>
          <a:noFill/>
          <a:ln>
            <a:noFill/>
          </a:ln>
        </p:spPr>
        <p:txBody>
          <a:bodyPr spcFirstLastPara="1" wrap="square" lIns="0" tIns="0" rIns="0" bIns="0" anchor="t" anchorCtr="0">
            <a:spAutoFit/>
          </a:bodyPr>
          <a:lstStyle/>
          <a:p>
            <a:pPr>
              <a:lnSpc>
                <a:spcPct val="150000"/>
              </a:lnSpc>
            </a:pPr>
            <a:r>
              <a:rPr lang="en-US" sz="3600" dirty="0">
                <a:solidFill>
                  <a:srgbClr val="403F3F"/>
                </a:solidFill>
                <a:latin typeface="League Spartan"/>
              </a:rPr>
              <a:t>Biomass has many benefits, the primary one being that it cannot be depleted like fossil fuels. With an abundance of plants on Earth, biomass could be a primary source of renewable energy that's used as a sustainable alternative to fossil fuels</a:t>
            </a:r>
          </a:p>
        </p:txBody>
      </p:sp>
      <p:sp>
        <p:nvSpPr>
          <p:cNvPr id="619" name="Google Shape;619;p35"/>
          <p:cNvSpPr/>
          <p:nvPr/>
        </p:nvSpPr>
        <p:spPr>
          <a:xfrm>
            <a:off x="8340845" y="-649912"/>
            <a:ext cx="25347"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61191" y="8066345"/>
            <a:ext cx="9102036" cy="2761179"/>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4"/>
          <a:stretch>
            <a:fillRect/>
          </a:stretch>
        </p:blipFill>
        <p:spPr>
          <a:xfrm>
            <a:off x="8340845" y="8066344"/>
            <a:ext cx="9921807" cy="2152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Screenshot 2023-06-30 185804">
            <a:extLst>
              <a:ext uri="{FF2B5EF4-FFF2-40B4-BE49-F238E27FC236}">
                <a16:creationId xmlns:a16="http://schemas.microsoft.com/office/drawing/2014/main" id="{F71E8395-2E91-4081-E82C-7AB049E11583}"/>
              </a:ext>
            </a:extLst>
          </p:cNvPr>
          <p:cNvPicPr>
            <a:picLocks noChangeAspect="1"/>
          </p:cNvPicPr>
          <p:nvPr/>
        </p:nvPicPr>
        <p:blipFill>
          <a:blip r:embed="rId4"/>
          <a:stretch>
            <a:fillRect/>
          </a:stretch>
        </p:blipFill>
        <p:spPr>
          <a:xfrm>
            <a:off x="-635" y="0"/>
            <a:ext cx="18289270" cy="1028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239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28"/>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475" name="Google Shape;475;p28"/>
          <p:cNvGrpSpPr/>
          <p:nvPr/>
        </p:nvGrpSpPr>
        <p:grpSpPr>
          <a:xfrm>
            <a:off x="0" y="-180826"/>
            <a:ext cx="3086103" cy="10467826"/>
            <a:chOff x="0" y="-47625"/>
            <a:chExt cx="812800" cy="2756958"/>
          </a:xfrm>
        </p:grpSpPr>
        <p:sp>
          <p:nvSpPr>
            <p:cNvPr id="476" name="Google Shape;476;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77" name="Google Shape;477;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78" name="Google Shape;478;p28"/>
          <p:cNvSpPr txBox="1"/>
          <p:nvPr/>
        </p:nvSpPr>
        <p:spPr>
          <a:xfrm>
            <a:off x="2192893" y="755263"/>
            <a:ext cx="13902214" cy="886397"/>
          </a:xfrm>
          <a:prstGeom prst="rect">
            <a:avLst/>
          </a:prstGeom>
          <a:noFill/>
          <a:ln>
            <a:noFill/>
          </a:ln>
        </p:spPr>
        <p:txBody>
          <a:bodyPr spcFirstLastPara="1" wrap="square" lIns="0" tIns="0" rIns="0" bIns="0" anchor="t" anchorCtr="0">
            <a:spAutoFit/>
          </a:bodyPr>
          <a:lstStyle/>
          <a:p>
            <a:pPr algn="ctr">
              <a:lnSpc>
                <a:spcPct val="120000"/>
              </a:lnSpc>
            </a:pPr>
            <a:r>
              <a:rPr lang="en-US" sz="4800" dirty="0">
                <a:solidFill>
                  <a:srgbClr val="403F3F"/>
                </a:solidFill>
                <a:latin typeface="Libre Baskerville" panose="02000000000000000000"/>
                <a:ea typeface="Libre Baskerville" panose="02000000000000000000"/>
                <a:cs typeface="Libre Baskerville" panose="02000000000000000000"/>
              </a:rPr>
              <a:t>Final Output</a:t>
            </a:r>
            <a:endParaRPr sz="4800" dirty="0">
              <a:solidFill>
                <a:srgbClr val="403F3F"/>
              </a:solidFill>
              <a:latin typeface="Libre Baskerville" panose="02000000000000000000"/>
              <a:ea typeface="Libre Baskerville" panose="02000000000000000000"/>
              <a:cs typeface="Libre Baskerville" panose="02000000000000000000"/>
            </a:endParaRPr>
          </a:p>
        </p:txBody>
      </p:sp>
      <p:grpSp>
        <p:nvGrpSpPr>
          <p:cNvPr id="479" name="Google Shape;479;p28"/>
          <p:cNvGrpSpPr/>
          <p:nvPr/>
        </p:nvGrpSpPr>
        <p:grpSpPr>
          <a:xfrm>
            <a:off x="0" y="0"/>
            <a:ext cx="1303686" cy="11358113"/>
            <a:chOff x="0" y="0"/>
            <a:chExt cx="1738248" cy="15144151"/>
          </a:xfrm>
        </p:grpSpPr>
        <p:pic>
          <p:nvPicPr>
            <p:cNvPr id="480" name="Google Shape;480;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1" name="Google Shape;481;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82" name="Google Shape;482;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83" name="Google Shape;483;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grpSp>
        <p:nvGrpSpPr>
          <p:cNvPr id="484" name="Google Shape;484;p28"/>
          <p:cNvGrpSpPr/>
          <p:nvPr/>
        </p:nvGrpSpPr>
        <p:grpSpPr>
          <a:xfrm>
            <a:off x="16974789" y="-180826"/>
            <a:ext cx="3086103" cy="10467826"/>
            <a:chOff x="0" y="-47625"/>
            <a:chExt cx="812800" cy="2756958"/>
          </a:xfrm>
        </p:grpSpPr>
        <p:sp>
          <p:nvSpPr>
            <p:cNvPr id="485" name="Google Shape;485;p28"/>
            <p:cNvSpPr/>
            <p:nvPr/>
          </p:nvSpPr>
          <p:spPr>
            <a:xfrm>
              <a:off x="0" y="0"/>
              <a:ext cx="338340" cy="2709333"/>
            </a:xfrm>
            <a:custGeom>
              <a:avLst/>
              <a:gdLst/>
              <a:ahLst/>
              <a:cxnLst/>
              <a:rect l="l" t="t" r="r" b="b"/>
              <a:pathLst>
                <a:path w="338340" h="2709333" extrusionOk="0">
                  <a:moveTo>
                    <a:pt x="0" y="0"/>
                  </a:moveTo>
                  <a:lnTo>
                    <a:pt x="338340" y="0"/>
                  </a:lnTo>
                  <a:lnTo>
                    <a:pt x="338340" y="2709333"/>
                  </a:lnTo>
                  <a:lnTo>
                    <a:pt x="0" y="2709333"/>
                  </a:lnTo>
                  <a:close/>
                </a:path>
              </a:pathLst>
            </a:custGeom>
            <a:solidFill>
              <a:srgbClr val="9DD193"/>
            </a:solidFill>
            <a:ln>
              <a:noFill/>
            </a:ln>
          </p:spPr>
        </p:sp>
        <p:sp>
          <p:nvSpPr>
            <p:cNvPr id="486" name="Google Shape;486;p28"/>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87" name="Google Shape;487;p28"/>
          <p:cNvGrpSpPr/>
          <p:nvPr/>
        </p:nvGrpSpPr>
        <p:grpSpPr>
          <a:xfrm>
            <a:off x="16955739" y="0"/>
            <a:ext cx="1303686" cy="11358113"/>
            <a:chOff x="0" y="0"/>
            <a:chExt cx="1738248" cy="15144151"/>
          </a:xfrm>
        </p:grpSpPr>
        <p:pic>
          <p:nvPicPr>
            <p:cNvPr id="488" name="Google Shape;488;p28"/>
            <p:cNvPicPr preferRelativeResize="0"/>
            <p:nvPr/>
          </p:nvPicPr>
          <p:blipFill rotWithShape="1">
            <a:blip r:embed="rId4"/>
            <a:srcRect/>
            <a:stretch>
              <a:fillRect/>
            </a:stretch>
          </p:blipFill>
          <p:spPr>
            <a:xfrm rot="10800000">
              <a:off x="0" y="0"/>
              <a:ext cx="1700148" cy="3824138"/>
            </a:xfrm>
            <a:prstGeom prst="rect">
              <a:avLst/>
            </a:prstGeom>
            <a:noFill/>
            <a:ln>
              <a:noFill/>
            </a:ln>
          </p:spPr>
        </p:pic>
        <p:pic>
          <p:nvPicPr>
            <p:cNvPr id="489" name="Google Shape;489;p28"/>
            <p:cNvPicPr preferRelativeResize="0"/>
            <p:nvPr/>
          </p:nvPicPr>
          <p:blipFill rotWithShape="1">
            <a:blip r:embed="rId4"/>
            <a:srcRect/>
            <a:stretch>
              <a:fillRect/>
            </a:stretch>
          </p:blipFill>
          <p:spPr>
            <a:xfrm rot="10800000">
              <a:off x="12700" y="3773338"/>
              <a:ext cx="1700148" cy="3824138"/>
            </a:xfrm>
            <a:prstGeom prst="rect">
              <a:avLst/>
            </a:prstGeom>
            <a:noFill/>
            <a:ln>
              <a:noFill/>
            </a:ln>
          </p:spPr>
        </p:pic>
        <p:pic>
          <p:nvPicPr>
            <p:cNvPr id="490" name="Google Shape;490;p28"/>
            <p:cNvPicPr preferRelativeResize="0"/>
            <p:nvPr/>
          </p:nvPicPr>
          <p:blipFill rotWithShape="1">
            <a:blip r:embed="rId4"/>
            <a:srcRect/>
            <a:stretch>
              <a:fillRect/>
            </a:stretch>
          </p:blipFill>
          <p:spPr>
            <a:xfrm rot="10800000">
              <a:off x="25400" y="7546675"/>
              <a:ext cx="1700148" cy="3824138"/>
            </a:xfrm>
            <a:prstGeom prst="rect">
              <a:avLst/>
            </a:prstGeom>
            <a:noFill/>
            <a:ln>
              <a:noFill/>
            </a:ln>
          </p:spPr>
        </p:pic>
        <p:pic>
          <p:nvPicPr>
            <p:cNvPr id="491" name="Google Shape;491;p28"/>
            <p:cNvPicPr preferRelativeResize="0"/>
            <p:nvPr/>
          </p:nvPicPr>
          <p:blipFill rotWithShape="1">
            <a:blip r:embed="rId4"/>
            <a:srcRect/>
            <a:stretch>
              <a:fillRect/>
            </a:stretch>
          </p:blipFill>
          <p:spPr>
            <a:xfrm rot="10800000">
              <a:off x="38100" y="11320013"/>
              <a:ext cx="1700148" cy="3824138"/>
            </a:xfrm>
            <a:prstGeom prst="rect">
              <a:avLst/>
            </a:prstGeom>
            <a:noFill/>
            <a:ln>
              <a:noFill/>
            </a:ln>
          </p:spPr>
        </p:pic>
      </p:grpSp>
      <p:cxnSp>
        <p:nvCxnSpPr>
          <p:cNvPr id="492" name="Google Shape;492;p28"/>
          <p:cNvCxnSpPr/>
          <p:nvPr/>
        </p:nvCxnSpPr>
        <p:spPr>
          <a:xfrm>
            <a:off x="8355648" y="1641660"/>
            <a:ext cx="7739459" cy="0"/>
          </a:xfrm>
          <a:prstGeom prst="straightConnector1">
            <a:avLst/>
          </a:prstGeom>
          <a:noFill/>
          <a:ln w="190500" cap="rnd" cmpd="sng">
            <a:solidFill>
              <a:srgbClr val="9DD193"/>
            </a:solidFill>
            <a:prstDash val="solid"/>
            <a:round/>
            <a:headEnd type="none" w="sm" len="sm"/>
            <a:tailEnd type="none" w="sm" len="sm"/>
          </a:ln>
        </p:spPr>
      </p:cxnSp>
      <p:pic>
        <p:nvPicPr>
          <p:cNvPr id="4" name="Picture 3" descr="A picture containing text, screenshot, font&#10;&#10;Description automatically generated">
            <a:extLst>
              <a:ext uri="{FF2B5EF4-FFF2-40B4-BE49-F238E27FC236}">
                <a16:creationId xmlns:a16="http://schemas.microsoft.com/office/drawing/2014/main" id="{66F7ED8A-51D3-4C29-F5F4-FC8B22096CAA}"/>
              </a:ext>
            </a:extLst>
          </p:cNvPr>
          <p:cNvPicPr>
            <a:picLocks noChangeAspect="1"/>
          </p:cNvPicPr>
          <p:nvPr/>
        </p:nvPicPr>
        <p:blipFill>
          <a:blip r:embed="rId5"/>
          <a:stretch>
            <a:fillRect/>
          </a:stretch>
        </p:blipFill>
        <p:spPr>
          <a:xfrm>
            <a:off x="1843314" y="2293257"/>
            <a:ext cx="14686871" cy="77361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86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lvl="0"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rPr>
              <a:t>Importance of H.Pylori model</a:t>
            </a:r>
            <a:endParaRPr lang="en-US" sz="9000" dirty="0">
              <a:solidFill>
                <a:srgbClr val="403F3F"/>
              </a:solidFill>
              <a:latin typeface="Libre Baskerville" panose="02000000000000000000"/>
              <a:ea typeface="Libre Baskerville" panose="02000000000000000000"/>
              <a:cs typeface="Libre Baskerville" panose="02000000000000000000"/>
              <a:sym typeface="League Spartan"/>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2735559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37"/>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665" name="Google Shape;665;p37"/>
          <p:cNvGrpSpPr/>
          <p:nvPr/>
        </p:nvGrpSpPr>
        <p:grpSpPr>
          <a:xfrm>
            <a:off x="15201900" y="-180826"/>
            <a:ext cx="3086100" cy="10467826"/>
            <a:chOff x="0" y="-47625"/>
            <a:chExt cx="812800" cy="2756958"/>
          </a:xfrm>
        </p:grpSpPr>
        <p:sp>
          <p:nvSpPr>
            <p:cNvPr id="666" name="Google Shape;666;p37"/>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2C6E49"/>
            </a:solidFill>
            <a:ln>
              <a:noFill/>
            </a:ln>
          </p:spPr>
        </p:sp>
        <p:sp>
          <p:nvSpPr>
            <p:cNvPr id="667" name="Google Shape;667;p37"/>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668" name="Google Shape;668;p37"/>
          <p:cNvSpPr/>
          <p:nvPr/>
        </p:nvSpPr>
        <p:spPr>
          <a:xfrm>
            <a:off x="7600950" y="-662575"/>
            <a:ext cx="95042"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rot="5400000">
            <a:off x="7564629" y="-2293541"/>
            <a:ext cx="72643" cy="1520190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txBox="1"/>
          <p:nvPr/>
        </p:nvSpPr>
        <p:spPr>
          <a:xfrm rot="5400000">
            <a:off x="12413850" y="3887824"/>
            <a:ext cx="8582700" cy="2511329"/>
          </a:xfrm>
          <a:prstGeom prst="rect">
            <a:avLst/>
          </a:prstGeom>
          <a:noFill/>
          <a:ln>
            <a:noFill/>
          </a:ln>
        </p:spPr>
        <p:txBody>
          <a:bodyPr spcFirstLastPara="1" wrap="square" lIns="0" tIns="0" rIns="0" bIns="0" anchor="t" anchorCtr="0">
            <a:spAutoFit/>
          </a:bodyPr>
          <a:lstStyle/>
          <a:p>
            <a:pPr lvl="0">
              <a:lnSpc>
                <a:spcPct val="120000"/>
              </a:lnSpc>
            </a:pPr>
            <a:r>
              <a:rPr lang="en-US" sz="6400" dirty="0">
                <a:solidFill>
                  <a:schemeClr val="bg1"/>
                </a:solidFill>
                <a:latin typeface="Libre Baskerville" panose="02000000000000000000"/>
                <a:ea typeface="Libre Baskerville" panose="02000000000000000000"/>
                <a:cs typeface="Libre Baskerville" panose="02000000000000000000"/>
              </a:rPr>
              <a:t>Importance</a:t>
            </a:r>
            <a:r>
              <a:rPr lang="en-US" sz="7200" b="1" dirty="0">
                <a:solidFill>
                  <a:schemeClr val="bg1"/>
                </a:solidFill>
                <a:latin typeface="Source Sans Pro" panose="020B0503030403020204" pitchFamily="34" charset="0"/>
              </a:rPr>
              <a:t> </a:t>
            </a:r>
            <a:r>
              <a:rPr lang="en-US" sz="6400" dirty="0">
                <a:solidFill>
                  <a:schemeClr val="bg1"/>
                </a:solidFill>
                <a:latin typeface="Libre Baskerville" panose="02000000000000000000"/>
                <a:ea typeface="Libre Baskerville" panose="02000000000000000000"/>
                <a:cs typeface="Libre Baskerville" panose="02000000000000000000"/>
              </a:rPr>
              <a:t>of H.Pylori model</a:t>
            </a:r>
            <a:endParaRPr sz="6400" dirty="0">
              <a:solidFill>
                <a:schemeClr val="bg1"/>
              </a:solidFill>
              <a:latin typeface="Libre Baskerville" panose="02000000000000000000"/>
              <a:ea typeface="Libre Baskerville" panose="02000000000000000000"/>
              <a:cs typeface="Libre Baskerville" panose="02000000000000000000"/>
              <a:sym typeface="League Spartan"/>
            </a:endParaRPr>
          </a:p>
        </p:txBody>
      </p:sp>
      <p:sp>
        <p:nvSpPr>
          <p:cNvPr id="671" name="Google Shape;671;p37"/>
          <p:cNvSpPr txBox="1"/>
          <p:nvPr/>
        </p:nvSpPr>
        <p:spPr>
          <a:xfrm>
            <a:off x="588794" y="316112"/>
            <a:ext cx="6194911" cy="5539978"/>
          </a:xfrm>
          <a:prstGeom prst="rect">
            <a:avLst/>
          </a:prstGeom>
          <a:noFill/>
          <a:ln>
            <a:noFill/>
          </a:ln>
        </p:spPr>
        <p:txBody>
          <a:bodyPr spcFirstLastPara="1" wrap="square" lIns="0" tIns="0" rIns="0" bIns="0" anchor="t" anchorCtr="0">
            <a:spAutoFit/>
          </a:bodyPr>
          <a:lstStyle/>
          <a:p>
            <a:pPr>
              <a:lnSpc>
                <a:spcPct val="150000"/>
              </a:lnSpc>
            </a:pPr>
            <a:r>
              <a:rPr lang="en-US" sz="2400" dirty="0">
                <a:solidFill>
                  <a:srgbClr val="403F3F"/>
                </a:solidFill>
                <a:latin typeface="League Spartan"/>
              </a:rPr>
              <a:t>Making a model for H. pylori bacteria helps us to enhance scientific and medical research specifically about it and discover its functions through the model, and through it we can also determine the mechanism of its work in and know the diseases that it can cause inside the body, as it will also determine for us its complete classification to know its characteristics and nature.</a:t>
            </a:r>
            <a:br>
              <a:rPr lang="en-US" sz="2400" dirty="0">
                <a:solidFill>
                  <a:srgbClr val="403F3F"/>
                </a:solidFill>
                <a:latin typeface="League Spartan"/>
              </a:rPr>
            </a:br>
            <a:endParaRPr lang="en-US" sz="2400" dirty="0">
              <a:solidFill>
                <a:srgbClr val="403F3F"/>
              </a:solidFill>
              <a:latin typeface="League Spartan"/>
            </a:endParaRPr>
          </a:p>
        </p:txBody>
      </p:sp>
      <p:sp>
        <p:nvSpPr>
          <p:cNvPr id="2" name="Google Shape;673;p37">
            <a:extLst>
              <a:ext uri="{FF2B5EF4-FFF2-40B4-BE49-F238E27FC236}">
                <a16:creationId xmlns:a16="http://schemas.microsoft.com/office/drawing/2014/main" id="{350F4291-2DD6-A1FD-0050-C10C7241AAAF}"/>
              </a:ext>
            </a:extLst>
          </p:cNvPr>
          <p:cNvSpPr txBox="1"/>
          <p:nvPr/>
        </p:nvSpPr>
        <p:spPr>
          <a:xfrm>
            <a:off x="8513237" y="5876373"/>
            <a:ext cx="5259672" cy="3877985"/>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rPr>
              <a:t>The bacterial model can determine for us the strategy that describes the behavior of bacteria and through it we can know the conditions that suit the growth and spread of bacteria.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8"/>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203" name="Google Shape;203;p18"/>
          <p:cNvSpPr/>
          <p:nvPr/>
        </p:nvSpPr>
        <p:spPr>
          <a:xfrm>
            <a:off x="14677074" y="687893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7956641" y="293579"/>
            <a:ext cx="3508657" cy="350864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8"/>
          <p:cNvGrpSpPr/>
          <p:nvPr/>
        </p:nvGrpSpPr>
        <p:grpSpPr>
          <a:xfrm>
            <a:off x="378907" y="6871794"/>
            <a:ext cx="11494175" cy="2502276"/>
            <a:chOff x="0" y="-9525"/>
            <a:chExt cx="15325567" cy="3336368"/>
          </a:xfrm>
        </p:grpSpPr>
        <p:sp>
          <p:nvSpPr>
            <p:cNvPr id="207" name="Google Shape;207;p18"/>
            <p:cNvSpPr txBox="1"/>
            <p:nvPr/>
          </p:nvSpPr>
          <p:spPr>
            <a:xfrm>
              <a:off x="0" y="-9525"/>
              <a:ext cx="15325499"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2C6E49"/>
                  </a:solidFill>
                  <a:latin typeface="League Spartan"/>
                  <a:ea typeface="League Spartan"/>
                  <a:cs typeface="League Spartan"/>
                  <a:sym typeface="League Spartan"/>
                </a:rPr>
                <a:t>First Section</a:t>
              </a:r>
              <a:endParaRPr b="1" dirty="0">
                <a:latin typeface="League Spartan"/>
                <a:ea typeface="League Spartan"/>
                <a:cs typeface="League Spartan"/>
                <a:sym typeface="League Spartan"/>
              </a:endParaRPr>
            </a:p>
          </p:txBody>
        </p:sp>
        <p:sp>
          <p:nvSpPr>
            <p:cNvPr id="208" name="Google Shape;208;p18"/>
            <p:cNvSpPr txBox="1"/>
            <p:nvPr/>
          </p:nvSpPr>
          <p:spPr>
            <a:xfrm>
              <a:off x="1" y="2393254"/>
              <a:ext cx="15325566" cy="93358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Introduction to Helicobacter pylori</a:t>
              </a:r>
              <a:endParaRPr sz="3500" dirty="0">
                <a:solidFill>
                  <a:srgbClr val="403F3F"/>
                </a:solidFill>
                <a:latin typeface="Libre Baskerville" panose="02000000000000000000"/>
              </a:endParaRPr>
            </a:p>
          </p:txBody>
        </p:sp>
      </p:grpSp>
      <p:cxnSp>
        <p:nvCxnSpPr>
          <p:cNvPr id="209" name="Google Shape;209;p18"/>
          <p:cNvCxnSpPr/>
          <p:nvPr/>
        </p:nvCxnSpPr>
        <p:spPr>
          <a:xfrm>
            <a:off x="0" y="6204173"/>
            <a:ext cx="8444829" cy="0"/>
          </a:xfrm>
          <a:prstGeom prst="straightConnector1">
            <a:avLst/>
          </a:prstGeom>
          <a:noFill/>
          <a:ln w="190500" cap="rnd" cmpd="sng">
            <a:solidFill>
              <a:srgbClr val="2C6E49"/>
            </a:solidFill>
            <a:prstDash val="solid"/>
            <a:round/>
            <a:headEnd type="none" w="sm" len="sm"/>
            <a:tailEnd type="none" w="sm" len="sm"/>
          </a:ln>
        </p:spPr>
      </p:cxnSp>
      <p:grpSp>
        <p:nvGrpSpPr>
          <p:cNvPr id="210" name="Google Shape;210;p18"/>
          <p:cNvGrpSpPr/>
          <p:nvPr/>
        </p:nvGrpSpPr>
        <p:grpSpPr>
          <a:xfrm>
            <a:off x="626224" y="1217175"/>
            <a:ext cx="269790" cy="270999"/>
            <a:chOff x="1813" y="0"/>
            <a:chExt cx="809173" cy="812800"/>
          </a:xfrm>
        </p:grpSpPr>
        <p:sp>
          <p:nvSpPr>
            <p:cNvPr id="211" name="Google Shape;211;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3" name="Google Shape;213;p18"/>
          <p:cNvGrpSpPr/>
          <p:nvPr/>
        </p:nvGrpSpPr>
        <p:grpSpPr>
          <a:xfrm>
            <a:off x="2662143" y="2854693"/>
            <a:ext cx="375267" cy="376949"/>
            <a:chOff x="1813" y="0"/>
            <a:chExt cx="809173" cy="812800"/>
          </a:xfrm>
        </p:grpSpPr>
        <p:sp>
          <p:nvSpPr>
            <p:cNvPr id="214" name="Google Shape;21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6" name="Google Shape;216;p18"/>
          <p:cNvGrpSpPr/>
          <p:nvPr/>
        </p:nvGrpSpPr>
        <p:grpSpPr>
          <a:xfrm>
            <a:off x="5092734" y="1028700"/>
            <a:ext cx="187634" cy="188475"/>
            <a:chOff x="1813" y="0"/>
            <a:chExt cx="809173" cy="812800"/>
          </a:xfrm>
        </p:grpSpPr>
        <p:sp>
          <p:nvSpPr>
            <p:cNvPr id="217" name="Google Shape;21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9" name="Google Shape;219;p18"/>
          <p:cNvGrpSpPr/>
          <p:nvPr/>
        </p:nvGrpSpPr>
        <p:grpSpPr>
          <a:xfrm>
            <a:off x="7957245" y="2583694"/>
            <a:ext cx="269790" cy="270999"/>
            <a:chOff x="1813" y="0"/>
            <a:chExt cx="809173" cy="812800"/>
          </a:xfrm>
        </p:grpSpPr>
        <p:sp>
          <p:nvSpPr>
            <p:cNvPr id="220" name="Google Shape;22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18"/>
          <p:cNvGrpSpPr/>
          <p:nvPr/>
        </p:nvGrpSpPr>
        <p:grpSpPr>
          <a:xfrm>
            <a:off x="5668756" y="4076850"/>
            <a:ext cx="456215" cy="458260"/>
            <a:chOff x="1813" y="0"/>
            <a:chExt cx="809173" cy="812800"/>
          </a:xfrm>
        </p:grpSpPr>
        <p:sp>
          <p:nvSpPr>
            <p:cNvPr id="223" name="Google Shape;223;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5" name="Google Shape;225;p18"/>
          <p:cNvGrpSpPr/>
          <p:nvPr/>
        </p:nvGrpSpPr>
        <p:grpSpPr>
          <a:xfrm>
            <a:off x="17380579" y="8740432"/>
            <a:ext cx="375267" cy="376949"/>
            <a:chOff x="1813" y="0"/>
            <a:chExt cx="809173" cy="812800"/>
          </a:xfrm>
        </p:grpSpPr>
        <p:sp>
          <p:nvSpPr>
            <p:cNvPr id="226" name="Google Shape;22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8" name="Google Shape;228;p18"/>
          <p:cNvGrpSpPr/>
          <p:nvPr/>
        </p:nvGrpSpPr>
        <p:grpSpPr>
          <a:xfrm>
            <a:off x="16836381" y="623539"/>
            <a:ext cx="187634" cy="188475"/>
            <a:chOff x="1813" y="0"/>
            <a:chExt cx="809173" cy="812800"/>
          </a:xfrm>
        </p:grpSpPr>
        <p:sp>
          <p:nvSpPr>
            <p:cNvPr id="229" name="Google Shape;22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1" name="Google Shape;231;p18"/>
          <p:cNvGrpSpPr/>
          <p:nvPr/>
        </p:nvGrpSpPr>
        <p:grpSpPr>
          <a:xfrm>
            <a:off x="17569054" y="3231643"/>
            <a:ext cx="375267" cy="376949"/>
            <a:chOff x="1813" y="0"/>
            <a:chExt cx="809173" cy="812800"/>
          </a:xfrm>
        </p:grpSpPr>
        <p:sp>
          <p:nvSpPr>
            <p:cNvPr id="232" name="Google Shape;23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18"/>
          <p:cNvGrpSpPr/>
          <p:nvPr/>
        </p:nvGrpSpPr>
        <p:grpSpPr>
          <a:xfrm>
            <a:off x="12022770" y="158080"/>
            <a:ext cx="269790" cy="270999"/>
            <a:chOff x="1813" y="0"/>
            <a:chExt cx="809173" cy="812800"/>
          </a:xfrm>
        </p:grpSpPr>
        <p:sp>
          <p:nvSpPr>
            <p:cNvPr id="235" name="Google Shape;23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7" name="Google Shape;237;p18"/>
          <p:cNvGrpSpPr/>
          <p:nvPr/>
        </p:nvGrpSpPr>
        <p:grpSpPr>
          <a:xfrm>
            <a:off x="13385154" y="9612529"/>
            <a:ext cx="187634" cy="188475"/>
            <a:chOff x="1813" y="0"/>
            <a:chExt cx="809173" cy="812800"/>
          </a:xfrm>
        </p:grpSpPr>
        <p:sp>
          <p:nvSpPr>
            <p:cNvPr id="238" name="Google Shape;238;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3" name="Picture 2" descr="A close-up of a human body&#10;&#10;Description automatically generated with medium confidence"/>
          <p:cNvPicPr>
            <a:picLocks noChangeAspect="1"/>
          </p:cNvPicPr>
          <p:nvPr/>
        </p:nvPicPr>
        <p:blipFill>
          <a:blip r:embed="rId4"/>
          <a:stretch>
            <a:fillRect/>
          </a:stretch>
        </p:blipFill>
        <p:spPr>
          <a:xfrm rot="1380000">
            <a:off x="9124984" y="3113311"/>
            <a:ext cx="7670271" cy="498077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Technologies used to make the model</a:t>
            </a:r>
            <a:endParaRPr sz="9000" dirty="0">
              <a:solidFill>
                <a:srgbClr val="403F3F"/>
              </a:solidFill>
              <a:latin typeface="Libre Baskerville" panose="02000000000000000000"/>
              <a:ea typeface="Libre Baskerville" panose="02000000000000000000"/>
              <a:cs typeface="Libre Baskerville" panose="02000000000000000000"/>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2506619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35"/>
          <p:cNvPicPr preferRelativeResize="0"/>
          <p:nvPr/>
        </p:nvPicPr>
        <p:blipFill rotWithShape="1">
          <a:blip r:embed="rId3"/>
          <a:srcRect b="10536"/>
          <a:stretch>
            <a:fillRect/>
          </a:stretch>
        </p:blipFill>
        <p:spPr>
          <a:xfrm>
            <a:off x="0" y="0"/>
            <a:ext cx="18288000" cy="10287000"/>
          </a:xfrm>
          <a:prstGeom prst="rect">
            <a:avLst/>
          </a:prstGeom>
          <a:noFill/>
          <a:ln>
            <a:noFill/>
          </a:ln>
        </p:spPr>
      </p:pic>
      <p:sp>
        <p:nvSpPr>
          <p:cNvPr id="615" name="Google Shape;615;p35"/>
          <p:cNvSpPr txBox="1"/>
          <p:nvPr/>
        </p:nvSpPr>
        <p:spPr>
          <a:xfrm>
            <a:off x="231136" y="3387663"/>
            <a:ext cx="7892002" cy="1015663"/>
          </a:xfrm>
          <a:prstGeom prst="rect">
            <a:avLst/>
          </a:prstGeom>
          <a:noFill/>
          <a:ln>
            <a:noFill/>
          </a:ln>
        </p:spPr>
        <p:txBody>
          <a:bodyPr spcFirstLastPara="1" wrap="square" lIns="0" tIns="0" rIns="0" bIns="0" anchor="t" anchorCtr="0">
            <a:spAutoFit/>
          </a:bodyPr>
          <a:lstStyle/>
          <a:p>
            <a:pPr algn="ctr"/>
            <a:r>
              <a:rPr lang="en-US" sz="6400" dirty="0">
                <a:solidFill>
                  <a:srgbClr val="2C6E49"/>
                </a:solidFill>
                <a:latin typeface="Libre Baskerville" panose="02000000000000000000"/>
                <a:ea typeface="Libre Baskerville" panose="02000000000000000000"/>
                <a:cs typeface="Libre Baskerville" panose="02000000000000000000"/>
              </a:rPr>
              <a:t>Json &amp; </a:t>
            </a:r>
            <a:r>
              <a:rPr lang="en-US" sz="6400" dirty="0">
                <a:solidFill>
                  <a:srgbClr val="2C6E49"/>
                </a:solidFill>
                <a:latin typeface="Libre Baskerville" panose="02000000000000000000"/>
                <a:ea typeface="Libre Baskerville" panose="02000000000000000000"/>
                <a:cs typeface="Libre Baskerville" panose="02000000000000000000"/>
                <a:sym typeface="+mn-ea"/>
              </a:rPr>
              <a:t>Escher</a:t>
            </a:r>
            <a:endParaRPr lang="en-US" sz="6400" dirty="0">
              <a:solidFill>
                <a:srgbClr val="2C6E49"/>
              </a:solidFill>
              <a:latin typeface="Libre Baskerville" panose="02000000000000000000"/>
              <a:ea typeface="Libre Baskerville" panose="02000000000000000000"/>
              <a:cs typeface="Libre Baskerville" panose="02000000000000000000"/>
            </a:endParaRPr>
          </a:p>
        </p:txBody>
      </p:sp>
      <p:sp>
        <p:nvSpPr>
          <p:cNvPr id="616" name="Google Shape;616;p35"/>
          <p:cNvSpPr txBox="1"/>
          <p:nvPr/>
        </p:nvSpPr>
        <p:spPr>
          <a:xfrm>
            <a:off x="8758484" y="960755"/>
            <a:ext cx="8625767" cy="8494633"/>
          </a:xfrm>
          <a:prstGeom prst="rect">
            <a:avLst/>
          </a:prstGeom>
          <a:noFill/>
          <a:ln>
            <a:noFill/>
          </a:ln>
        </p:spPr>
        <p:txBody>
          <a:bodyPr spcFirstLastPara="1" wrap="square" lIns="0" tIns="0" rIns="0" bIns="0" anchor="t" anchorCtr="0">
            <a:spAutoFit/>
          </a:bodyPr>
          <a:lstStyle/>
          <a:p>
            <a:pPr>
              <a:lnSpc>
                <a:spcPct val="150000"/>
              </a:lnSpc>
            </a:pPr>
            <a:r>
              <a:rPr lang="en-US" sz="1800" dirty="0">
                <a:solidFill>
                  <a:srgbClr val="403F3F"/>
                </a:solidFill>
                <a:latin typeface="Libre Baskerville" panose="02000000000000000000"/>
              </a:rPr>
              <a:t>Json is perfect for storing temporary data. For example, temporary data can be user-generated data, such as a submitted form on a website. JSON can also be used as a data format for any programming language to provide a high level of interoperability</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stands for JavaScript Object Notation</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a lightweight format for storing and transporting data</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often used when data is sent from a server to a web page</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rPr>
              <a:t>JSON is "self-describing" and easy to understand</a:t>
            </a:r>
          </a:p>
          <a:p>
            <a:pPr>
              <a:lnSpc>
                <a:spcPct val="150000"/>
              </a:lnSpc>
            </a:pPr>
            <a:endParaRPr lang="en-US" sz="1800" dirty="0">
              <a:solidFill>
                <a:srgbClr val="403F3F"/>
              </a:solidFill>
              <a:latin typeface="Libre Baskerville" panose="02000000000000000000"/>
            </a:endParaRPr>
          </a:p>
          <a:p>
            <a:pPr>
              <a:lnSpc>
                <a:spcPct val="150000"/>
              </a:lnSpc>
            </a:pPr>
            <a:r>
              <a:rPr lang="en-US" sz="1800" dirty="0">
                <a:solidFill>
                  <a:srgbClr val="403F3F"/>
                </a:solidFill>
                <a:latin typeface="Libre Baskerville" panose="02000000000000000000"/>
                <a:sym typeface="+mn-ea"/>
              </a:rPr>
              <a:t>Escher is  a web-based tool for building, viewing, and sharing visualizations of biological pathways. These pathway maps are a great way to contextualize data about metabolism.</a:t>
            </a:r>
            <a:endParaRPr lang="en-US" sz="1800" dirty="0">
              <a:solidFill>
                <a:srgbClr val="403F3F"/>
              </a:solidFill>
              <a:latin typeface="Libre Baskerville" panose="02000000000000000000"/>
            </a:endParaRPr>
          </a:p>
          <a:p>
            <a:endParaRPr lang="en-US" sz="2400" dirty="0"/>
          </a:p>
          <a:p>
            <a:endParaRPr lang="en-US" sz="2400" dirty="0"/>
          </a:p>
          <a:p>
            <a:endParaRPr lang="en-US" sz="2400" dirty="0"/>
          </a:p>
          <a:p>
            <a:endParaRPr lang="en-US" sz="2400" dirty="0"/>
          </a:p>
          <a:p>
            <a:endParaRPr lang="en-US" sz="2400" dirty="0"/>
          </a:p>
        </p:txBody>
      </p:sp>
      <p:sp>
        <p:nvSpPr>
          <p:cNvPr id="619" name="Google Shape;619;p35"/>
          <p:cNvSpPr/>
          <p:nvPr/>
        </p:nvSpPr>
        <p:spPr>
          <a:xfrm>
            <a:off x="8340845" y="-649912"/>
            <a:ext cx="25347" cy="11612150"/>
          </a:xfrm>
          <a:prstGeom prst="rect">
            <a:avLst/>
          </a:pr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761191" y="8066345"/>
            <a:ext cx="9102036" cy="2761179"/>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308BE41-5B57-842D-98C5-A1BEDD0FBF51}"/>
              </a:ext>
            </a:extLst>
          </p:cNvPr>
          <p:cNvPicPr>
            <a:picLocks noChangeAspect="1"/>
          </p:cNvPicPr>
          <p:nvPr/>
        </p:nvPicPr>
        <p:blipFill>
          <a:blip r:embed="rId4"/>
          <a:stretch>
            <a:fillRect/>
          </a:stretch>
        </p:blipFill>
        <p:spPr>
          <a:xfrm>
            <a:off x="8366192" y="8066345"/>
            <a:ext cx="3449941" cy="2220655"/>
          </a:xfrm>
          <a:prstGeom prst="rect">
            <a:avLst/>
          </a:prstGeom>
        </p:spPr>
      </p:pic>
      <p:pic>
        <p:nvPicPr>
          <p:cNvPr id="6" name="Picture 5" descr="A picture containing invertebrate, organism, worm&#10;&#10;Description automatically generated">
            <a:extLst>
              <a:ext uri="{FF2B5EF4-FFF2-40B4-BE49-F238E27FC236}">
                <a16:creationId xmlns:a16="http://schemas.microsoft.com/office/drawing/2014/main" id="{AD3E2064-A078-09B1-B1B0-6BAF594F93BF}"/>
              </a:ext>
            </a:extLst>
          </p:cNvPr>
          <p:cNvPicPr>
            <a:picLocks noChangeAspect="1"/>
          </p:cNvPicPr>
          <p:nvPr/>
        </p:nvPicPr>
        <p:blipFill>
          <a:blip r:embed="rId5"/>
          <a:stretch>
            <a:fillRect/>
          </a:stretch>
        </p:blipFill>
        <p:spPr>
          <a:xfrm>
            <a:off x="11784844" y="8066345"/>
            <a:ext cx="3322320" cy="2220655"/>
          </a:xfrm>
          <a:prstGeom prst="rect">
            <a:avLst/>
          </a:prstGeom>
        </p:spPr>
      </p:pic>
      <p:pic>
        <p:nvPicPr>
          <p:cNvPr id="8" name="Picture 7" descr="A picture containing brush, closeup, tool&#10;&#10;Description automatically generated">
            <a:extLst>
              <a:ext uri="{FF2B5EF4-FFF2-40B4-BE49-F238E27FC236}">
                <a16:creationId xmlns:a16="http://schemas.microsoft.com/office/drawing/2014/main" id="{B7182B08-A8CA-6A3D-75C7-B5D811281F78}"/>
              </a:ext>
            </a:extLst>
          </p:cNvPr>
          <p:cNvPicPr>
            <a:picLocks noChangeAspect="1"/>
          </p:cNvPicPr>
          <p:nvPr/>
        </p:nvPicPr>
        <p:blipFill>
          <a:blip r:embed="rId6"/>
          <a:stretch>
            <a:fillRect/>
          </a:stretch>
        </p:blipFill>
        <p:spPr>
          <a:xfrm>
            <a:off x="15107164" y="8066345"/>
            <a:ext cx="3180836" cy="2220655"/>
          </a:xfrm>
          <a:prstGeom prst="rect">
            <a:avLst/>
          </a:prstGeom>
        </p:spPr>
      </p:pic>
    </p:spTree>
    <p:extLst>
      <p:ext uri="{BB962C8B-B14F-4D97-AF65-F5344CB8AC3E}">
        <p14:creationId xmlns:p14="http://schemas.microsoft.com/office/powerpoint/2010/main" val="3773726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rPr>
              <a:t>Modeling of Helicobacter Pylori</a:t>
            </a: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extLst>
      <p:ext uri="{BB962C8B-B14F-4D97-AF65-F5344CB8AC3E}">
        <p14:creationId xmlns:p14="http://schemas.microsoft.com/office/powerpoint/2010/main" val="14777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WhatsApp Image 2023-06-29 at 21.02.12">
            <a:extLst>
              <a:ext uri="{FF2B5EF4-FFF2-40B4-BE49-F238E27FC236}">
                <a16:creationId xmlns:a16="http://schemas.microsoft.com/office/drawing/2014/main" id="{D628F7A6-CA8D-52C3-36E8-DBAD4A1B1E57}"/>
              </a:ext>
            </a:extLst>
          </p:cNvPr>
          <p:cNvPicPr>
            <a:picLocks noChangeAspect="1"/>
          </p:cNvPicPr>
          <p:nvPr/>
        </p:nvPicPr>
        <p:blipFill>
          <a:blip r:embed="rId4"/>
          <a:stretch>
            <a:fillRect/>
          </a:stretch>
        </p:blipFill>
        <p:spPr>
          <a:xfrm>
            <a:off x="175675" y="152399"/>
            <a:ext cx="17971147" cy="99529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82136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24"/>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362" name="Google Shape;362;p24"/>
          <p:cNvSpPr/>
          <p:nvPr/>
        </p:nvSpPr>
        <p:spPr>
          <a:xfrm>
            <a:off x="57659" y="-421912"/>
            <a:ext cx="9086341" cy="11526211"/>
          </a:xfrm>
          <a:prstGeom prst="rect">
            <a:avLst/>
          </a:pr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6400" dirty="0">
              <a:solidFill>
                <a:schemeClr val="bg1"/>
              </a:solidFill>
              <a:latin typeface="Libre Baskerville" panose="02000000000000000000"/>
            </a:endParaRPr>
          </a:p>
        </p:txBody>
      </p:sp>
      <p:sp>
        <p:nvSpPr>
          <p:cNvPr id="365" name="Google Shape;365;p24"/>
          <p:cNvSpPr/>
          <p:nvPr/>
        </p:nvSpPr>
        <p:spPr>
          <a:xfrm>
            <a:off x="10751424" y="1028700"/>
            <a:ext cx="6507876" cy="1125728"/>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sp>
      <p:sp>
        <p:nvSpPr>
          <p:cNvPr id="369" name="Google Shape;369;p24"/>
          <p:cNvSpPr/>
          <p:nvPr/>
        </p:nvSpPr>
        <p:spPr>
          <a:xfrm>
            <a:off x="10751424" y="4077289"/>
            <a:ext cx="6507876" cy="1125728"/>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sp>
      <p:sp>
        <p:nvSpPr>
          <p:cNvPr id="373" name="Google Shape;373;p24"/>
          <p:cNvSpPr/>
          <p:nvPr/>
        </p:nvSpPr>
        <p:spPr>
          <a:xfrm>
            <a:off x="10751424" y="2698243"/>
            <a:ext cx="6507876" cy="5553364"/>
          </a:xfrm>
          <a:custGeom>
            <a:avLst/>
            <a:gdLst/>
            <a:ahLst/>
            <a:cxnLst/>
            <a:rect l="l" t="t" r="r" b="b"/>
            <a:pathLst>
              <a:path w="1714009" h="296488" extrusionOk="0">
                <a:moveTo>
                  <a:pt x="0" y="0"/>
                </a:moveTo>
                <a:lnTo>
                  <a:pt x="1714009" y="0"/>
                </a:lnTo>
                <a:lnTo>
                  <a:pt x="1714009" y="296488"/>
                </a:lnTo>
                <a:lnTo>
                  <a:pt x="0" y="296488"/>
                </a:lnTo>
                <a:close/>
              </a:path>
            </a:pathLst>
          </a:custGeom>
          <a:solidFill>
            <a:srgbClr val="000000">
              <a:alpha val="0"/>
            </a:srgbClr>
          </a:solidFill>
          <a:ln>
            <a:noFill/>
          </a:ln>
        </p:spPr>
        <p:txBody>
          <a:bodyPr/>
          <a:lstStyle/>
          <a:p>
            <a:pPr marL="457200" indent="-457200">
              <a:lnSpc>
                <a:spcPct val="150000"/>
              </a:lnSpc>
              <a:buFont typeface="Courier New" panose="02070309020205020404" pitchFamily="49" charset="0"/>
              <a:buChar char="o"/>
            </a:pPr>
            <a:r>
              <a:rPr lang="en-US" sz="2800" dirty="0">
                <a:solidFill>
                  <a:srgbClr val="403F3F"/>
                </a:solidFill>
                <a:latin typeface="League Spartan"/>
              </a:rPr>
              <a:t>Characteristics of Helicobacter pylori growth in a defined medium and determination of its amino acid requirements https://pubmed.ncbi.nlm.nih.gov/8000535/ </a:t>
            </a:r>
          </a:p>
          <a:p>
            <a:pPr marL="457200" indent="-457200">
              <a:lnSpc>
                <a:spcPct val="150000"/>
              </a:lnSpc>
              <a:buFont typeface="Courier New" panose="02070309020205020404" pitchFamily="49" charset="0"/>
              <a:buChar char="o"/>
            </a:pPr>
            <a:r>
              <a:rPr lang="en-US" sz="2800" dirty="0">
                <a:solidFill>
                  <a:srgbClr val="403F3F"/>
                </a:solidFill>
                <a:latin typeface="League Spartan"/>
              </a:rPr>
              <a:t>Growth Supplements for Helicobacter pylorihttps://www.ncbi.nlm.nih.gov/pmc/articles/PMC86644/ </a:t>
            </a:r>
          </a:p>
          <a:p>
            <a:pPr marL="285750" indent="-285750">
              <a:buFont typeface="Courier New" panose="02070309020205020404" pitchFamily="49" charset="0"/>
              <a:buChar char="o"/>
            </a:pPr>
            <a:endParaRPr lang="en-US" dirty="0"/>
          </a:p>
        </p:txBody>
      </p:sp>
      <p:cxnSp>
        <p:nvCxnSpPr>
          <p:cNvPr id="376" name="Google Shape;376;p24"/>
          <p:cNvCxnSpPr/>
          <p:nvPr/>
        </p:nvCxnSpPr>
        <p:spPr>
          <a:xfrm>
            <a:off x="8440829" y="1572514"/>
            <a:ext cx="2310595" cy="0"/>
          </a:xfrm>
          <a:prstGeom prst="straightConnector1">
            <a:avLst/>
          </a:prstGeom>
          <a:noFill/>
          <a:ln w="38100" cap="flat" cmpd="sng">
            <a:solidFill>
              <a:srgbClr val="403F3F"/>
            </a:solidFill>
            <a:prstDash val="solid"/>
            <a:round/>
            <a:headEnd type="none" w="sm" len="sm"/>
            <a:tailEnd type="none" w="sm" len="sm"/>
          </a:ln>
        </p:spPr>
      </p:cxnSp>
      <p:cxnSp>
        <p:nvCxnSpPr>
          <p:cNvPr id="377" name="Google Shape;377;p24"/>
          <p:cNvCxnSpPr/>
          <p:nvPr/>
        </p:nvCxnSpPr>
        <p:spPr>
          <a:xfrm>
            <a:off x="8440829" y="4640153"/>
            <a:ext cx="2310595" cy="0"/>
          </a:xfrm>
          <a:prstGeom prst="straightConnector1">
            <a:avLst/>
          </a:prstGeom>
          <a:noFill/>
          <a:ln w="38100" cap="flat" cmpd="sng">
            <a:solidFill>
              <a:srgbClr val="403F3F"/>
            </a:solidFill>
            <a:prstDash val="solid"/>
            <a:round/>
            <a:headEnd type="none" w="sm" len="sm"/>
            <a:tailEnd type="none" w="sm" len="sm"/>
          </a:ln>
        </p:spPr>
      </p:cxnSp>
      <p:cxnSp>
        <p:nvCxnSpPr>
          <p:cNvPr id="378" name="Google Shape;378;p24"/>
          <p:cNvCxnSpPr/>
          <p:nvPr/>
        </p:nvCxnSpPr>
        <p:spPr>
          <a:xfrm>
            <a:off x="8440829" y="7707792"/>
            <a:ext cx="2310595" cy="0"/>
          </a:xfrm>
          <a:prstGeom prst="straightConnector1">
            <a:avLst/>
          </a:prstGeom>
          <a:noFill/>
          <a:ln w="38100" cap="flat" cmpd="sng">
            <a:solidFill>
              <a:srgbClr val="403F3F"/>
            </a:solidFill>
            <a:prstDash val="solid"/>
            <a:round/>
            <a:headEnd type="none" w="sm" len="sm"/>
            <a:tailEnd type="none" w="sm" len="sm"/>
          </a:ln>
        </p:spPr>
      </p:cxnSp>
      <p:sp>
        <p:nvSpPr>
          <p:cNvPr id="3" name="TextBox 2"/>
          <p:cNvSpPr txBox="1"/>
          <p:nvPr/>
        </p:nvSpPr>
        <p:spPr>
          <a:xfrm>
            <a:off x="9596126" y="874811"/>
            <a:ext cx="9144000" cy="1077090"/>
          </a:xfrm>
          <a:prstGeom prst="rect">
            <a:avLst/>
          </a:prstGeom>
          <a:noFill/>
        </p:spPr>
        <p:txBody>
          <a:bodyPr wrap="square">
            <a:spAutoFit/>
          </a:bodyPr>
          <a:lstStyle/>
          <a:p>
            <a:pPr algn="ctr"/>
            <a:r>
              <a:rPr lang="en-GB" sz="6400" dirty="0">
                <a:solidFill>
                  <a:srgbClr val="2C6E49"/>
                </a:solidFill>
                <a:latin typeface="Libre Baskerville" panose="02000000000000000000"/>
              </a:rPr>
              <a:t>References</a:t>
            </a:r>
            <a:endParaRPr lang="en-US" sz="6400" dirty="0">
              <a:solidFill>
                <a:srgbClr val="2C6E49"/>
              </a:solidFill>
              <a:latin typeface="Libre Baskerville" panose="02000000000000000000"/>
            </a:endParaRPr>
          </a:p>
        </p:txBody>
      </p:sp>
      <p:pic>
        <p:nvPicPr>
          <p:cNvPr id="4"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19323">
            <a:off x="15213465" y="-623276"/>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Sarmed\Desktop\download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840" y="3139440"/>
            <a:ext cx="3977160" cy="298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525" y="118747"/>
            <a:ext cx="3734252" cy="30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C:\Users\Sarmed\Desktop\images (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525" y="6529707"/>
            <a:ext cx="3734252" cy="3020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picture containing vegetable&#10;&#10;Description automatically generated"/>
          <p:cNvPicPr>
            <a:picLocks noChangeAspect="1"/>
          </p:cNvPicPr>
          <p:nvPr/>
        </p:nvPicPr>
        <p:blipFill>
          <a:blip r:embed="rId8"/>
          <a:stretch>
            <a:fillRect/>
          </a:stretch>
        </p:blipFill>
        <p:spPr>
          <a:xfrm>
            <a:off x="16336456" y="8397240"/>
            <a:ext cx="2631127" cy="1889760"/>
          </a:xfrm>
          <a:prstGeom prst="rect">
            <a:avLst/>
          </a:prstGeom>
        </p:spPr>
      </p:pic>
      <p:sp>
        <p:nvSpPr>
          <p:cNvPr id="9" name="TextBox 8"/>
          <p:cNvSpPr txBox="1"/>
          <p:nvPr/>
        </p:nvSpPr>
        <p:spPr>
          <a:xfrm rot="19440347">
            <a:off x="4997435" y="1080479"/>
            <a:ext cx="3334235" cy="1193084"/>
          </a:xfrm>
          <a:prstGeom prst="rect">
            <a:avLst/>
          </a:prstGeom>
          <a:noFill/>
        </p:spPr>
        <p:txBody>
          <a:bodyPr wrap="square">
            <a:spAutoFit/>
          </a:bodyPr>
          <a:lstStyle/>
          <a:p>
            <a:pPr>
              <a:lnSpc>
                <a:spcPct val="120000"/>
              </a:lnSpc>
            </a:pPr>
            <a:r>
              <a:rPr lang="en-US" sz="6400" dirty="0">
                <a:solidFill>
                  <a:schemeClr val="bg1"/>
                </a:solidFill>
                <a:latin typeface="Libre Baskerville" panose="02000000000000000000"/>
              </a:rPr>
              <a:t>Pylori</a:t>
            </a:r>
          </a:p>
        </p:txBody>
      </p:sp>
      <p:sp>
        <p:nvSpPr>
          <p:cNvPr id="11" name="TextBox 10"/>
          <p:cNvSpPr txBox="1"/>
          <p:nvPr/>
        </p:nvSpPr>
        <p:spPr>
          <a:xfrm rot="19628947">
            <a:off x="-356740" y="3830672"/>
            <a:ext cx="6140270" cy="1077090"/>
          </a:xfrm>
          <a:prstGeom prst="rect">
            <a:avLst/>
          </a:prstGeom>
          <a:noFill/>
        </p:spPr>
        <p:txBody>
          <a:bodyPr wrap="square">
            <a:spAutoFit/>
          </a:bodyPr>
          <a:lstStyle/>
          <a:p>
            <a:r>
              <a:rPr lang="en-US" sz="6400" dirty="0">
                <a:solidFill>
                  <a:schemeClr val="bg1"/>
                </a:solidFill>
                <a:latin typeface="Libre Baskerville" panose="02000000000000000000"/>
              </a:rPr>
              <a:t>Helicobacter</a:t>
            </a:r>
          </a:p>
        </p:txBody>
      </p:sp>
      <p:sp>
        <p:nvSpPr>
          <p:cNvPr id="13" name="TextBox 12"/>
          <p:cNvSpPr txBox="1"/>
          <p:nvPr/>
        </p:nvSpPr>
        <p:spPr>
          <a:xfrm rot="19787250">
            <a:off x="4642206" y="7068417"/>
            <a:ext cx="3977161" cy="1077090"/>
          </a:xfrm>
          <a:prstGeom prst="rect">
            <a:avLst/>
          </a:prstGeom>
          <a:noFill/>
        </p:spPr>
        <p:txBody>
          <a:bodyPr wrap="square">
            <a:spAutoFit/>
          </a:bodyPr>
          <a:lstStyle/>
          <a:p>
            <a:r>
              <a:rPr lang="en-US" sz="6400" dirty="0">
                <a:solidFill>
                  <a:schemeClr val="bg1"/>
                </a:solidFill>
                <a:latin typeface="Libre Baskerville" panose="02000000000000000000"/>
              </a:rPr>
              <a:t>H.Pylori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31"/>
          <p:cNvPicPr preferRelativeResize="0"/>
          <p:nvPr/>
        </p:nvPicPr>
        <p:blipFill rotWithShape="1">
          <a:blip r:embed="rId3"/>
          <a:srcRect t="7825" b="7824"/>
          <a:stretch>
            <a:fillRect/>
          </a:stretch>
        </p:blipFill>
        <p:spPr>
          <a:xfrm>
            <a:off x="0" y="0"/>
            <a:ext cx="18288000" cy="10287000"/>
          </a:xfrm>
          <a:prstGeom prst="rect">
            <a:avLst/>
          </a:prstGeom>
          <a:noFill/>
          <a:ln>
            <a:noFill/>
          </a:ln>
        </p:spPr>
      </p:pic>
      <p:grpSp>
        <p:nvGrpSpPr>
          <p:cNvPr id="522" name="Google Shape;522;p31"/>
          <p:cNvGrpSpPr/>
          <p:nvPr/>
        </p:nvGrpSpPr>
        <p:grpSpPr>
          <a:xfrm>
            <a:off x="4291056" y="-180826"/>
            <a:ext cx="9705893" cy="10467826"/>
            <a:chOff x="0" y="-47625"/>
            <a:chExt cx="2556284" cy="2756958"/>
          </a:xfrm>
        </p:grpSpPr>
        <p:sp>
          <p:nvSpPr>
            <p:cNvPr id="523" name="Google Shape;523;p31"/>
            <p:cNvSpPr/>
            <p:nvPr/>
          </p:nvSpPr>
          <p:spPr>
            <a:xfrm>
              <a:off x="0" y="0"/>
              <a:ext cx="2556284" cy="2709333"/>
            </a:xfrm>
            <a:custGeom>
              <a:avLst/>
              <a:gdLst/>
              <a:ahLst/>
              <a:cxnLst/>
              <a:rect l="l" t="t" r="r" b="b"/>
              <a:pathLst>
                <a:path w="2556284" h="2709333" extrusionOk="0">
                  <a:moveTo>
                    <a:pt x="0" y="0"/>
                  </a:moveTo>
                  <a:lnTo>
                    <a:pt x="2556284" y="0"/>
                  </a:lnTo>
                  <a:lnTo>
                    <a:pt x="2556284" y="2709333"/>
                  </a:lnTo>
                  <a:lnTo>
                    <a:pt x="0" y="2709333"/>
                  </a:lnTo>
                  <a:close/>
                </a:path>
              </a:pathLst>
            </a:custGeom>
            <a:solidFill>
              <a:srgbClr val="FFFFEB"/>
            </a:solidFill>
            <a:ln>
              <a:noFill/>
            </a:ln>
          </p:spPr>
        </p:sp>
        <p:sp>
          <p:nvSpPr>
            <p:cNvPr id="524" name="Google Shape;524;p3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525" name="Google Shape;525;p31"/>
          <p:cNvPicPr preferRelativeResize="0"/>
          <p:nvPr/>
        </p:nvPicPr>
        <p:blipFill rotWithShape="1">
          <a:blip r:embed="rId4">
            <a:alphaModFix amt="25000"/>
          </a:blip>
          <a:srcRect l="7605" r="7604"/>
          <a:stretch>
            <a:fillRect/>
          </a:stretch>
        </p:blipFill>
        <p:spPr>
          <a:xfrm rot="5400000">
            <a:off x="2599586" y="1691469"/>
            <a:ext cx="13088827" cy="9705889"/>
          </a:xfrm>
          <a:prstGeom prst="rect">
            <a:avLst/>
          </a:prstGeom>
          <a:noFill/>
          <a:ln>
            <a:noFill/>
          </a:ln>
        </p:spPr>
      </p:pic>
      <p:pic>
        <p:nvPicPr>
          <p:cNvPr id="526" name="Google Shape;526;p31"/>
          <p:cNvPicPr preferRelativeResize="0"/>
          <p:nvPr/>
        </p:nvPicPr>
        <p:blipFill rotWithShape="1">
          <a:blip r:embed="rId5"/>
          <a:srcRect/>
          <a:stretch>
            <a:fillRect/>
          </a:stretch>
        </p:blipFill>
        <p:spPr>
          <a:xfrm>
            <a:off x="8497507" y="7863185"/>
            <a:ext cx="1292986" cy="1254197"/>
          </a:xfrm>
          <a:prstGeom prst="rect">
            <a:avLst/>
          </a:prstGeom>
          <a:noFill/>
          <a:ln>
            <a:noFill/>
          </a:ln>
        </p:spPr>
      </p:pic>
      <p:sp>
        <p:nvSpPr>
          <p:cNvPr id="527" name="Google Shape;527;p31"/>
          <p:cNvSpPr txBox="1"/>
          <p:nvPr/>
        </p:nvSpPr>
        <p:spPr>
          <a:xfrm>
            <a:off x="4891651" y="3762375"/>
            <a:ext cx="8504700" cy="138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a:solidFill>
                  <a:srgbClr val="2C6E49"/>
                </a:solidFill>
                <a:latin typeface="League Spartan"/>
                <a:ea typeface="League Spartan"/>
                <a:cs typeface="League Spartan"/>
                <a:sym typeface="League Spartan"/>
              </a:rPr>
              <a:t>THANK YOU!</a:t>
            </a:r>
            <a:endParaRPr b="1">
              <a:latin typeface="League Spartan"/>
              <a:ea typeface="League Spartan"/>
              <a:cs typeface="League Spartan"/>
              <a:sym typeface="League Spartan"/>
            </a:endParaRPr>
          </a:p>
        </p:txBody>
      </p:sp>
      <p:sp>
        <p:nvSpPr>
          <p:cNvPr id="528" name="Google Shape;528;p31"/>
          <p:cNvSpPr txBox="1"/>
          <p:nvPr/>
        </p:nvSpPr>
        <p:spPr>
          <a:xfrm>
            <a:off x="5703818" y="5540218"/>
            <a:ext cx="6880363" cy="700192"/>
          </a:xfrm>
          <a:prstGeom prst="rect">
            <a:avLst/>
          </a:prstGeom>
          <a:noFill/>
          <a:ln>
            <a:noFill/>
          </a:ln>
        </p:spPr>
        <p:txBody>
          <a:bodyPr spcFirstLastPara="1" wrap="square" lIns="0" tIns="0" rIns="0" bIns="0" anchor="t" anchorCtr="0">
            <a:spAutoFit/>
          </a:bodyPr>
          <a:lstStyle/>
          <a:p>
            <a:pPr algn="ctr">
              <a:lnSpc>
                <a:spcPct val="130000"/>
              </a:lnSpc>
            </a:pPr>
            <a:r>
              <a:rPr lang="en-US" sz="35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For your listening </a:t>
            </a:r>
            <a:endParaRPr lang="en-US" sz="3500" dirty="0">
              <a:solidFill>
                <a:srgbClr val="403F3F"/>
              </a:solidFill>
              <a:latin typeface="Libre Baskerville" panose="02000000000000000000"/>
              <a:ea typeface="Libre Baskerville" panose="02000000000000000000"/>
              <a:cs typeface="Libre Baskerville" panose="02000000000000000000"/>
            </a:endParaRPr>
          </a:p>
        </p:txBody>
      </p:sp>
      <p:pic>
        <p:nvPicPr>
          <p:cNvPr id="2"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3401328" y="-240155"/>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3779254" y="294524"/>
            <a:ext cx="2937969"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070169">
            <a:off x="4830099" y="-202232"/>
            <a:ext cx="3103348"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2"/>
          <p:cNvPicPr preferRelativeResize="0"/>
          <p:nvPr/>
        </p:nvPicPr>
        <p:blipFill rotWithShape="1">
          <a:blip r:embed="rId3"/>
          <a:srcRect b="10536"/>
          <a:stretch>
            <a:fillRect/>
          </a:stretch>
        </p:blipFill>
        <p:spPr>
          <a:xfrm>
            <a:off x="0" y="0"/>
            <a:ext cx="18288000" cy="10287000"/>
          </a:xfrm>
          <a:prstGeom prst="rect">
            <a:avLst/>
          </a:prstGeom>
          <a:noFill/>
          <a:ln>
            <a:noFill/>
          </a:ln>
        </p:spPr>
      </p:pic>
      <p:cxnSp>
        <p:nvCxnSpPr>
          <p:cNvPr id="535" name="Google Shape;535;p32"/>
          <p:cNvCxnSpPr/>
          <p:nvPr/>
        </p:nvCxnSpPr>
        <p:spPr>
          <a:xfrm>
            <a:off x="0" y="2674902"/>
            <a:ext cx="9144000" cy="0"/>
          </a:xfrm>
          <a:prstGeom prst="straightConnector1">
            <a:avLst/>
          </a:prstGeom>
          <a:noFill/>
          <a:ln w="190500" cap="rnd" cmpd="sng">
            <a:solidFill>
              <a:srgbClr val="2C6E49"/>
            </a:solidFill>
            <a:prstDash val="solid"/>
            <a:round/>
            <a:headEnd type="none" w="sm" len="sm"/>
            <a:tailEnd type="none" w="sm" len="sm"/>
          </a:ln>
        </p:spPr>
      </p:cxnSp>
      <p:sp>
        <p:nvSpPr>
          <p:cNvPr id="536" name="Google Shape;536;p32"/>
          <p:cNvSpPr txBox="1"/>
          <p:nvPr/>
        </p:nvSpPr>
        <p:spPr>
          <a:xfrm>
            <a:off x="349105" y="944528"/>
            <a:ext cx="8794895" cy="1377949"/>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8000" b="0" i="0" u="none" strike="noStrike" cap="none">
                <a:solidFill>
                  <a:srgbClr val="2C6E49"/>
                </a:solidFill>
                <a:latin typeface="Libre Baskerville" panose="02000000000000000000"/>
                <a:ea typeface="Libre Baskerville" panose="02000000000000000000"/>
                <a:cs typeface="Libre Baskerville" panose="02000000000000000000"/>
                <a:sym typeface="Libre Baskerville" panose="02000000000000000000"/>
              </a:rPr>
              <a:t>GET IN TOUCH</a:t>
            </a:r>
          </a:p>
        </p:txBody>
      </p:sp>
      <p:grpSp>
        <p:nvGrpSpPr>
          <p:cNvPr id="537" name="Google Shape;537;p32"/>
          <p:cNvGrpSpPr/>
          <p:nvPr/>
        </p:nvGrpSpPr>
        <p:grpSpPr>
          <a:xfrm>
            <a:off x="449886" y="3464568"/>
            <a:ext cx="9776371" cy="5527703"/>
            <a:chOff x="-17592" y="-76200"/>
            <a:chExt cx="9970675" cy="12182488"/>
          </a:xfrm>
        </p:grpSpPr>
        <p:sp>
          <p:nvSpPr>
            <p:cNvPr id="538" name="Google Shape;538;p32"/>
            <p:cNvSpPr txBox="1"/>
            <p:nvPr/>
          </p:nvSpPr>
          <p:spPr>
            <a:xfrm>
              <a:off x="0" y="-76200"/>
              <a:ext cx="9953083" cy="2034924"/>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4000" b="1" i="0" u="none" strike="noStrike" cap="none" dirty="0">
                  <a:solidFill>
                    <a:srgbClr val="2C6E49"/>
                  </a:solidFill>
                  <a:latin typeface="League Spartan"/>
                  <a:ea typeface="League Spartan"/>
                  <a:cs typeface="League Spartan"/>
                  <a:sym typeface="League Spartan"/>
                </a:rPr>
                <a:t>Email </a:t>
              </a:r>
              <a:endParaRPr sz="2400" dirty="0"/>
            </a:p>
          </p:txBody>
        </p:sp>
        <p:sp>
          <p:nvSpPr>
            <p:cNvPr id="539" name="Google Shape;539;p32"/>
            <p:cNvSpPr txBox="1"/>
            <p:nvPr/>
          </p:nvSpPr>
          <p:spPr>
            <a:xfrm>
              <a:off x="-17592" y="2135164"/>
              <a:ext cx="9953083" cy="9971124"/>
            </a:xfrm>
            <a:prstGeom prst="rect">
              <a:avLst/>
            </a:prstGeom>
            <a:noFill/>
            <a:ln>
              <a:noFill/>
            </a:ln>
          </p:spPr>
          <p:txBody>
            <a:bodyPr spcFirstLastPara="1" wrap="square" lIns="0" tIns="0" rIns="0" bIns="0" anchor="t" anchorCtr="0">
              <a:spAutoFit/>
            </a:bodyPr>
            <a:lstStyle/>
            <a:p>
              <a:pPr>
                <a:lnSpc>
                  <a:spcPct val="140000"/>
                </a:lnSpc>
              </a:pPr>
              <a:r>
                <a:rPr lang="en-US" sz="3500" dirty="0">
                  <a:solidFill>
                    <a:srgbClr val="403F3F"/>
                  </a:solidFill>
                  <a:latin typeface="Libre Baskerville" panose="02000000000000000000"/>
                  <a:hlinkClick r:id="rId4"/>
                </a:rPr>
                <a:t>Maha.20367810@compit.aun.edu.eg</a:t>
              </a:r>
              <a:r>
                <a:rPr lang="en-US" sz="3500" dirty="0">
                  <a:solidFill>
                    <a:srgbClr val="403F3F"/>
                  </a:solidFill>
                  <a:latin typeface="Libre Baskerville" panose="02000000000000000000"/>
                </a:rPr>
                <a:t> </a:t>
              </a:r>
            </a:p>
            <a:p>
              <a:pPr>
                <a:lnSpc>
                  <a:spcPct val="140000"/>
                </a:lnSpc>
              </a:pPr>
              <a:r>
                <a:rPr lang="en-US" sz="3500" dirty="0">
                  <a:solidFill>
                    <a:srgbClr val="403F3F"/>
                  </a:solidFill>
                  <a:latin typeface="Libre Baskerville" panose="02000000000000000000"/>
                  <a:hlinkClick r:id="rId5"/>
                </a:rPr>
                <a:t>Hind.20367841@compit.aun.edu.eg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6"/>
                </a:rPr>
                <a:t>Nourhanne.20367835@compit.aun.edu.eg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7"/>
                </a:rPr>
                <a:t>khloud.20367653@compit.aun.edu.eg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8"/>
                </a:rPr>
                <a:t>hala.20367838@compit.aun.edu.eg</a:t>
              </a:r>
              <a:endParaRPr lang="en-US" sz="3500" dirty="0">
                <a:solidFill>
                  <a:srgbClr val="403F3F"/>
                </a:solidFill>
                <a:latin typeface="Libre Baskerville" panose="02000000000000000000"/>
              </a:endParaRPr>
            </a:p>
            <a:p>
              <a:pPr>
                <a:lnSpc>
                  <a:spcPct val="140000"/>
                </a:lnSpc>
              </a:pPr>
              <a:r>
                <a:rPr lang="en-US" sz="3500" dirty="0">
                  <a:solidFill>
                    <a:srgbClr val="403F3F"/>
                  </a:solidFill>
                  <a:latin typeface="Libre Baskerville" panose="02000000000000000000"/>
                  <a:hlinkClick r:id="rId9"/>
                </a:rPr>
                <a:t>salma.20367693@compit.aun.edu</a:t>
              </a:r>
              <a:endParaRPr lang="en-US" sz="3500" dirty="0">
                <a:solidFill>
                  <a:srgbClr val="403F3F"/>
                </a:solidFill>
                <a:latin typeface="Libre Baskerville" panose="02000000000000000000"/>
              </a:endParaRPr>
            </a:p>
          </p:txBody>
        </p:sp>
      </p:grpSp>
      <p:grpSp>
        <p:nvGrpSpPr>
          <p:cNvPr id="546" name="Google Shape;546;p32"/>
          <p:cNvGrpSpPr/>
          <p:nvPr/>
        </p:nvGrpSpPr>
        <p:grpSpPr>
          <a:xfrm>
            <a:off x="7920980" y="9341530"/>
            <a:ext cx="269790" cy="270999"/>
            <a:chOff x="1813" y="0"/>
            <a:chExt cx="809173" cy="812800"/>
          </a:xfrm>
        </p:grpSpPr>
        <p:sp>
          <p:nvSpPr>
            <p:cNvPr id="547" name="Google Shape;547;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49" name="Google Shape;549;p32"/>
          <p:cNvGrpSpPr/>
          <p:nvPr/>
        </p:nvGrpSpPr>
        <p:grpSpPr>
          <a:xfrm>
            <a:off x="11838667" y="557513"/>
            <a:ext cx="375267" cy="376949"/>
            <a:chOff x="1813" y="0"/>
            <a:chExt cx="809173" cy="812800"/>
          </a:xfrm>
        </p:grpSpPr>
        <p:sp>
          <p:nvSpPr>
            <p:cNvPr id="550" name="Google Shape;550;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2" name="Google Shape;552;p32"/>
          <p:cNvGrpSpPr/>
          <p:nvPr/>
        </p:nvGrpSpPr>
        <p:grpSpPr>
          <a:xfrm>
            <a:off x="17259720" y="8893724"/>
            <a:ext cx="187634" cy="188475"/>
            <a:chOff x="1813" y="0"/>
            <a:chExt cx="809173" cy="812800"/>
          </a:xfrm>
        </p:grpSpPr>
        <p:sp>
          <p:nvSpPr>
            <p:cNvPr id="553" name="Google Shape;55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5" name="Google Shape;555;p32"/>
          <p:cNvGrpSpPr/>
          <p:nvPr/>
        </p:nvGrpSpPr>
        <p:grpSpPr>
          <a:xfrm>
            <a:off x="10936831" y="2231781"/>
            <a:ext cx="269790" cy="270999"/>
            <a:chOff x="1813" y="0"/>
            <a:chExt cx="809173" cy="812800"/>
          </a:xfrm>
        </p:grpSpPr>
        <p:sp>
          <p:nvSpPr>
            <p:cNvPr id="556" name="Google Shape;55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58" name="Google Shape;558;p32"/>
          <p:cNvGrpSpPr/>
          <p:nvPr/>
        </p:nvGrpSpPr>
        <p:grpSpPr>
          <a:xfrm>
            <a:off x="10537818" y="7808252"/>
            <a:ext cx="187634" cy="188475"/>
            <a:chOff x="1813" y="0"/>
            <a:chExt cx="809173" cy="812800"/>
          </a:xfrm>
        </p:grpSpPr>
        <p:sp>
          <p:nvSpPr>
            <p:cNvPr id="559" name="Google Shape;55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DD193">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1" name="Google Shape;561;p32"/>
          <p:cNvGrpSpPr/>
          <p:nvPr/>
        </p:nvGrpSpPr>
        <p:grpSpPr>
          <a:xfrm>
            <a:off x="16813150" y="934463"/>
            <a:ext cx="187634" cy="188475"/>
            <a:chOff x="1813" y="0"/>
            <a:chExt cx="809173" cy="812800"/>
          </a:xfrm>
        </p:grpSpPr>
        <p:sp>
          <p:nvSpPr>
            <p:cNvPr id="562" name="Google Shape;562;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32"/>
          <p:cNvGrpSpPr/>
          <p:nvPr/>
        </p:nvGrpSpPr>
        <p:grpSpPr>
          <a:xfrm>
            <a:off x="17771556" y="6335175"/>
            <a:ext cx="375267" cy="376949"/>
            <a:chOff x="1813" y="0"/>
            <a:chExt cx="809173" cy="812800"/>
          </a:xfrm>
        </p:grpSpPr>
        <p:sp>
          <p:nvSpPr>
            <p:cNvPr id="565" name="Google Shape;565;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67" name="Google Shape;567;p32"/>
          <p:cNvGrpSpPr/>
          <p:nvPr/>
        </p:nvGrpSpPr>
        <p:grpSpPr>
          <a:xfrm>
            <a:off x="13208577" y="1697990"/>
            <a:ext cx="269790" cy="270999"/>
            <a:chOff x="1813" y="0"/>
            <a:chExt cx="809173" cy="812800"/>
          </a:xfrm>
        </p:grpSpPr>
        <p:sp>
          <p:nvSpPr>
            <p:cNvPr id="568" name="Google Shape;568;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0" name="Google Shape;570;p32"/>
          <p:cNvGrpSpPr/>
          <p:nvPr/>
        </p:nvGrpSpPr>
        <p:grpSpPr>
          <a:xfrm>
            <a:off x="13385154" y="7808252"/>
            <a:ext cx="187634" cy="188475"/>
            <a:chOff x="1813" y="0"/>
            <a:chExt cx="809173" cy="812800"/>
          </a:xfrm>
        </p:grpSpPr>
        <p:sp>
          <p:nvSpPr>
            <p:cNvPr id="571" name="Google Shape;571;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alpha val="5529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32"/>
          <p:cNvGrpSpPr/>
          <p:nvPr/>
        </p:nvGrpSpPr>
        <p:grpSpPr>
          <a:xfrm>
            <a:off x="15205935" y="286515"/>
            <a:ext cx="457423" cy="459473"/>
            <a:chOff x="1813" y="0"/>
            <a:chExt cx="809173" cy="812800"/>
          </a:xfrm>
        </p:grpSpPr>
        <p:sp>
          <p:nvSpPr>
            <p:cNvPr id="574" name="Google Shape;574;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alpha val="5725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397145">
            <a:off x="9490468" y="4575046"/>
            <a:ext cx="6541906" cy="394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532947">
            <a:off x="12874213" y="4587841"/>
            <a:ext cx="4091670" cy="246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702240">
            <a:off x="15084478" y="4575404"/>
            <a:ext cx="2934373" cy="176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7077927" y="101304"/>
            <a:ext cx="1218698" cy="1203216"/>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6893627" y="966581"/>
            <a:ext cx="1218698" cy="1203216"/>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11">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rot="10800000">
            <a:off x="16141308" y="133336"/>
            <a:ext cx="1218698" cy="1203216"/>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0"/>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80" name="Google Shape;280;p20"/>
          <p:cNvGrpSpPr/>
          <p:nvPr/>
        </p:nvGrpSpPr>
        <p:grpSpPr>
          <a:xfrm>
            <a:off x="9144000" y="-180826"/>
            <a:ext cx="9144000" cy="10467826"/>
            <a:chOff x="0" y="-47625"/>
            <a:chExt cx="2408296" cy="2756958"/>
          </a:xfrm>
        </p:grpSpPr>
        <p:sp>
          <p:nvSpPr>
            <p:cNvPr id="281" name="Google Shape;281;p20"/>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65BB8B"/>
            </a:solidFill>
            <a:ln>
              <a:noFill/>
            </a:ln>
          </p:spPr>
        </p:sp>
        <p:sp>
          <p:nvSpPr>
            <p:cNvPr id="282" name="Google Shape;282;p2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84" name="Google Shape;284;p20"/>
          <p:cNvSpPr txBox="1"/>
          <p:nvPr/>
        </p:nvSpPr>
        <p:spPr>
          <a:xfrm>
            <a:off x="189598" y="1307749"/>
            <a:ext cx="843766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Introduction</a:t>
            </a:r>
            <a:endParaRPr dirty="0"/>
          </a:p>
        </p:txBody>
      </p:sp>
      <p:sp>
        <p:nvSpPr>
          <p:cNvPr id="285" name="Google Shape;285;p20"/>
          <p:cNvSpPr txBox="1"/>
          <p:nvPr/>
        </p:nvSpPr>
        <p:spPr>
          <a:xfrm>
            <a:off x="246354" y="3753205"/>
            <a:ext cx="8740290" cy="4431983"/>
          </a:xfrm>
          <a:prstGeom prst="rect">
            <a:avLst/>
          </a:prstGeom>
          <a:noFill/>
          <a:ln>
            <a:noFill/>
          </a:ln>
        </p:spPr>
        <p:txBody>
          <a:bodyPr spcFirstLastPara="1" wrap="square" lIns="0" tIns="0" rIns="0" bIns="0" anchor="t" anchorCtr="0">
            <a:spAutoFit/>
          </a:bodyPr>
          <a:lstStyle/>
          <a:p>
            <a:pPr>
              <a:lnSpc>
                <a:spcPct val="150000"/>
              </a:lnSpc>
            </a:pPr>
            <a:r>
              <a:rPr lang="en-US" sz="3200" dirty="0">
                <a:solidFill>
                  <a:srgbClr val="403F3F"/>
                </a:solidFill>
                <a:latin typeface="League Spartan"/>
                <a:ea typeface="League Spartan"/>
                <a:cs typeface="League Spartan"/>
              </a:rPr>
              <a:t>Pylori causes a strong systemic immune response, creating a chronically inflamed environment with reduced stomach acidity that favors the growth of other bacteria in the gastric environment, maintaining the inflammation and thereby reducing the level of vitamin C in the gastric juice.</a:t>
            </a:r>
          </a:p>
        </p:txBody>
      </p:sp>
      <p:pic>
        <p:nvPicPr>
          <p:cNvPr id="3" name="Picture 2" descr="A close-up of a human stomach&#10;&#10;Description automatically generated with low confidence"/>
          <p:cNvPicPr>
            <a:picLocks noChangeAspect="1"/>
          </p:cNvPicPr>
          <p:nvPr/>
        </p:nvPicPr>
        <p:blipFill>
          <a:blip r:embed="rId4"/>
          <a:stretch>
            <a:fillRect/>
          </a:stretch>
        </p:blipFill>
        <p:spPr>
          <a:xfrm>
            <a:off x="10104120" y="1783080"/>
            <a:ext cx="7223760" cy="67208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Google Shape;626;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3780910">
            <a:off x="6320913" y="8366586"/>
            <a:ext cx="2554414" cy="2521975"/>
          </a:xfrm>
          <a:prstGeom prst="rect">
            <a:avLst/>
          </a:prstGeom>
          <a:noFill/>
          <a:ln>
            <a:noFill/>
          </a:ln>
          <a:effectLst>
            <a:outerShdw blurRad="271463" dist="180975" dir="2400000" algn="bl" rotWithShape="0">
              <a:schemeClr val="dk1">
                <a:alpha val="50000"/>
              </a:schemeClr>
            </a:outerShdw>
          </a:effectLst>
        </p:spPr>
      </p:pic>
      <p:pic>
        <p:nvPicPr>
          <p:cNvPr id="5" name="Google Shape;626;p57"/>
          <p:cNvPicPr preferRelativeResize="0"/>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rot="15944506">
            <a:off x="94213" y="-298382"/>
            <a:ext cx="1880703" cy="2186381"/>
          </a:xfrm>
          <a:prstGeom prst="rect">
            <a:avLst/>
          </a:prstGeom>
          <a:noFill/>
          <a:ln>
            <a:noFill/>
          </a:ln>
          <a:effectLst>
            <a:outerShdw blurRad="271463" dist="180975" dir="2400000" algn="bl" rotWithShape="0">
              <a:schemeClr val="dk1">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8"/>
          <p:cNvPicPr preferRelativeResize="0"/>
          <p:nvPr/>
        </p:nvPicPr>
        <p:blipFill rotWithShape="1">
          <a:blip r:embed="rId3"/>
          <a:srcRect t="5268" b="5268"/>
          <a:stretch>
            <a:fillRect/>
          </a:stretch>
        </p:blipFill>
        <p:spPr>
          <a:xfrm>
            <a:off x="0" y="0"/>
            <a:ext cx="18288000" cy="10287000"/>
          </a:xfrm>
          <a:prstGeom prst="rect">
            <a:avLst/>
          </a:prstGeom>
          <a:noFill/>
          <a:ln>
            <a:noFill/>
          </a:ln>
        </p:spPr>
      </p:pic>
      <p:sp>
        <p:nvSpPr>
          <p:cNvPr id="203" name="Google Shape;203;p18"/>
          <p:cNvSpPr/>
          <p:nvPr/>
        </p:nvSpPr>
        <p:spPr>
          <a:xfrm>
            <a:off x="14677074" y="6878938"/>
            <a:ext cx="4694724" cy="4694704"/>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7956641" y="293579"/>
            <a:ext cx="3508657" cy="350864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8"/>
          <p:cNvGrpSpPr/>
          <p:nvPr/>
        </p:nvGrpSpPr>
        <p:grpSpPr>
          <a:xfrm>
            <a:off x="378907" y="6871794"/>
            <a:ext cx="11494175" cy="2522281"/>
            <a:chOff x="0" y="-9525"/>
            <a:chExt cx="15325567" cy="3363042"/>
          </a:xfrm>
        </p:grpSpPr>
        <p:sp>
          <p:nvSpPr>
            <p:cNvPr id="207" name="Google Shape;207;p18"/>
            <p:cNvSpPr txBox="1"/>
            <p:nvPr/>
          </p:nvSpPr>
          <p:spPr>
            <a:xfrm>
              <a:off x="0" y="-9525"/>
              <a:ext cx="15325499" cy="221599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dirty="0">
                  <a:solidFill>
                    <a:srgbClr val="2C6E49"/>
                  </a:solidFill>
                  <a:latin typeface="League Spartan"/>
                  <a:ea typeface="League Spartan"/>
                  <a:cs typeface="League Spartan"/>
                  <a:sym typeface="League Spartan"/>
                </a:rPr>
                <a:t>Second Section</a:t>
              </a:r>
              <a:endParaRPr b="1" dirty="0">
                <a:latin typeface="League Spartan"/>
                <a:ea typeface="League Spartan"/>
                <a:cs typeface="League Spartan"/>
                <a:sym typeface="League Spartan"/>
              </a:endParaRPr>
            </a:p>
          </p:txBody>
        </p:sp>
        <p:sp>
          <p:nvSpPr>
            <p:cNvPr id="208" name="Google Shape;208;p18"/>
            <p:cNvSpPr txBox="1"/>
            <p:nvPr/>
          </p:nvSpPr>
          <p:spPr>
            <a:xfrm>
              <a:off x="1" y="2393254"/>
              <a:ext cx="15325566" cy="960263"/>
            </a:xfrm>
            <a:prstGeom prst="rect">
              <a:avLst/>
            </a:prstGeom>
            <a:noFill/>
            <a:ln>
              <a:noFill/>
            </a:ln>
          </p:spPr>
          <p:txBody>
            <a:bodyPr spcFirstLastPara="1" wrap="square" lIns="0" tIns="0" rIns="0" bIns="0" anchor="t" anchorCtr="0">
              <a:spAutoFit/>
            </a:bodyPr>
            <a:lstStyle/>
            <a:p>
              <a:pPr>
                <a:lnSpc>
                  <a:spcPct val="130000"/>
                </a:lnSpc>
              </a:pPr>
              <a:r>
                <a:rPr lang="en-US" sz="3500" dirty="0">
                  <a:solidFill>
                    <a:srgbClr val="403F3F"/>
                  </a:solidFill>
                  <a:latin typeface="Libre Baskerville" panose="02000000000000000000"/>
                </a:rPr>
                <a:t>The Goal of our project</a:t>
              </a:r>
            </a:p>
          </p:txBody>
        </p:sp>
      </p:grpSp>
      <p:cxnSp>
        <p:nvCxnSpPr>
          <p:cNvPr id="209" name="Google Shape;209;p18"/>
          <p:cNvCxnSpPr/>
          <p:nvPr/>
        </p:nvCxnSpPr>
        <p:spPr>
          <a:xfrm>
            <a:off x="0" y="6204173"/>
            <a:ext cx="8444829" cy="0"/>
          </a:xfrm>
          <a:prstGeom prst="straightConnector1">
            <a:avLst/>
          </a:prstGeom>
          <a:noFill/>
          <a:ln w="190500" cap="rnd" cmpd="sng">
            <a:solidFill>
              <a:srgbClr val="2C6E49"/>
            </a:solidFill>
            <a:prstDash val="solid"/>
            <a:round/>
            <a:headEnd type="none" w="sm" len="sm"/>
            <a:tailEnd type="none" w="sm" len="sm"/>
          </a:ln>
        </p:spPr>
      </p:cxnSp>
      <p:grpSp>
        <p:nvGrpSpPr>
          <p:cNvPr id="210" name="Google Shape;210;p18"/>
          <p:cNvGrpSpPr/>
          <p:nvPr/>
        </p:nvGrpSpPr>
        <p:grpSpPr>
          <a:xfrm>
            <a:off x="626224" y="1217175"/>
            <a:ext cx="269790" cy="270999"/>
            <a:chOff x="1813" y="0"/>
            <a:chExt cx="809173" cy="812800"/>
          </a:xfrm>
        </p:grpSpPr>
        <p:sp>
          <p:nvSpPr>
            <p:cNvPr id="211" name="Google Shape;211;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3" name="Google Shape;213;p18"/>
          <p:cNvGrpSpPr/>
          <p:nvPr/>
        </p:nvGrpSpPr>
        <p:grpSpPr>
          <a:xfrm>
            <a:off x="2662143" y="2854693"/>
            <a:ext cx="375267" cy="376949"/>
            <a:chOff x="1813" y="0"/>
            <a:chExt cx="809173" cy="812800"/>
          </a:xfrm>
        </p:grpSpPr>
        <p:sp>
          <p:nvSpPr>
            <p:cNvPr id="214" name="Google Shape;21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6" name="Google Shape;216;p18"/>
          <p:cNvGrpSpPr/>
          <p:nvPr/>
        </p:nvGrpSpPr>
        <p:grpSpPr>
          <a:xfrm>
            <a:off x="5092734" y="1028700"/>
            <a:ext cx="187634" cy="188475"/>
            <a:chOff x="1813" y="0"/>
            <a:chExt cx="809173" cy="812800"/>
          </a:xfrm>
        </p:grpSpPr>
        <p:sp>
          <p:nvSpPr>
            <p:cNvPr id="217" name="Google Shape;217;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9" name="Google Shape;219;p18"/>
          <p:cNvGrpSpPr/>
          <p:nvPr/>
        </p:nvGrpSpPr>
        <p:grpSpPr>
          <a:xfrm>
            <a:off x="7957245" y="2583694"/>
            <a:ext cx="269790" cy="270999"/>
            <a:chOff x="1813" y="0"/>
            <a:chExt cx="809173" cy="812800"/>
          </a:xfrm>
        </p:grpSpPr>
        <p:sp>
          <p:nvSpPr>
            <p:cNvPr id="220" name="Google Shape;220;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18"/>
          <p:cNvGrpSpPr/>
          <p:nvPr/>
        </p:nvGrpSpPr>
        <p:grpSpPr>
          <a:xfrm>
            <a:off x="5668756" y="4076850"/>
            <a:ext cx="456215" cy="458260"/>
            <a:chOff x="1813" y="0"/>
            <a:chExt cx="809173" cy="812800"/>
          </a:xfrm>
        </p:grpSpPr>
        <p:sp>
          <p:nvSpPr>
            <p:cNvPr id="223" name="Google Shape;223;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5" name="Google Shape;225;p18"/>
          <p:cNvGrpSpPr/>
          <p:nvPr/>
        </p:nvGrpSpPr>
        <p:grpSpPr>
          <a:xfrm>
            <a:off x="17380579" y="8740432"/>
            <a:ext cx="375267" cy="376949"/>
            <a:chOff x="1813" y="0"/>
            <a:chExt cx="809173" cy="812800"/>
          </a:xfrm>
        </p:grpSpPr>
        <p:sp>
          <p:nvSpPr>
            <p:cNvPr id="226" name="Google Shape;226;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8" name="Google Shape;228;p18"/>
          <p:cNvGrpSpPr/>
          <p:nvPr/>
        </p:nvGrpSpPr>
        <p:grpSpPr>
          <a:xfrm>
            <a:off x="16836381" y="623539"/>
            <a:ext cx="187634" cy="188475"/>
            <a:chOff x="1813" y="0"/>
            <a:chExt cx="809173" cy="812800"/>
          </a:xfrm>
        </p:grpSpPr>
        <p:sp>
          <p:nvSpPr>
            <p:cNvPr id="229" name="Google Shape;22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1" name="Google Shape;231;p18"/>
          <p:cNvGrpSpPr/>
          <p:nvPr/>
        </p:nvGrpSpPr>
        <p:grpSpPr>
          <a:xfrm>
            <a:off x="17569054" y="3231643"/>
            <a:ext cx="375267" cy="376949"/>
            <a:chOff x="1813" y="0"/>
            <a:chExt cx="809173" cy="812800"/>
          </a:xfrm>
        </p:grpSpPr>
        <p:sp>
          <p:nvSpPr>
            <p:cNvPr id="232" name="Google Shape;23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6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18"/>
          <p:cNvGrpSpPr/>
          <p:nvPr/>
        </p:nvGrpSpPr>
        <p:grpSpPr>
          <a:xfrm>
            <a:off x="12022770" y="158080"/>
            <a:ext cx="269790" cy="270999"/>
            <a:chOff x="1813" y="0"/>
            <a:chExt cx="809173" cy="812800"/>
          </a:xfrm>
        </p:grpSpPr>
        <p:sp>
          <p:nvSpPr>
            <p:cNvPr id="235" name="Google Shape;23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0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7" name="Google Shape;237;p18"/>
          <p:cNvGrpSpPr/>
          <p:nvPr/>
        </p:nvGrpSpPr>
        <p:grpSpPr>
          <a:xfrm>
            <a:off x="13385154" y="9612529"/>
            <a:ext cx="187634" cy="188475"/>
            <a:chOff x="1813" y="0"/>
            <a:chExt cx="809173" cy="812800"/>
          </a:xfrm>
        </p:grpSpPr>
        <p:sp>
          <p:nvSpPr>
            <p:cNvPr id="238" name="Google Shape;238;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5B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4" name="Picture 3"/>
          <p:cNvPicPr>
            <a:picLocks noChangeAspect="1"/>
          </p:cNvPicPr>
          <p:nvPr/>
        </p:nvPicPr>
        <p:blipFill>
          <a:blip r:embed="rId4"/>
          <a:stretch>
            <a:fillRect/>
          </a:stretch>
        </p:blipFill>
        <p:spPr>
          <a:xfrm>
            <a:off x="9174835" y="3114456"/>
            <a:ext cx="7344919" cy="494369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5"/>
          <p:cNvPicPr preferRelativeResize="0"/>
          <p:nvPr/>
        </p:nvPicPr>
        <p:blipFill rotWithShape="1">
          <a:blip r:embed="rId3"/>
          <a:srcRect t="28906" b="28906"/>
          <a:stretch>
            <a:fillRect/>
          </a:stretch>
        </p:blipFill>
        <p:spPr>
          <a:xfrm>
            <a:off x="0" y="0"/>
            <a:ext cx="18288000" cy="10287000"/>
          </a:xfrm>
          <a:prstGeom prst="rect">
            <a:avLst/>
          </a:prstGeom>
          <a:noFill/>
          <a:ln>
            <a:noFill/>
          </a:ln>
        </p:spPr>
      </p:pic>
      <p:grpSp>
        <p:nvGrpSpPr>
          <p:cNvPr id="141" name="Google Shape;141;p15"/>
          <p:cNvGrpSpPr/>
          <p:nvPr/>
        </p:nvGrpSpPr>
        <p:grpSpPr>
          <a:xfrm>
            <a:off x="638926" y="694016"/>
            <a:ext cx="17010149" cy="9074853"/>
            <a:chOff x="0" y="-47625"/>
            <a:chExt cx="4480039" cy="2390085"/>
          </a:xfrm>
        </p:grpSpPr>
        <p:sp>
          <p:nvSpPr>
            <p:cNvPr id="142" name="Google Shape;142;p15"/>
            <p:cNvSpPr/>
            <p:nvPr/>
          </p:nvSpPr>
          <p:spPr>
            <a:xfrm>
              <a:off x="0" y="0"/>
              <a:ext cx="4480039" cy="2342460"/>
            </a:xfrm>
            <a:custGeom>
              <a:avLst/>
              <a:gdLst/>
              <a:ahLst/>
              <a:cxnLst/>
              <a:rect l="l" t="t" r="r" b="b"/>
              <a:pathLst>
                <a:path w="4480039" h="2342460" extrusionOk="0">
                  <a:moveTo>
                    <a:pt x="0" y="0"/>
                  </a:moveTo>
                  <a:lnTo>
                    <a:pt x="4480039" y="0"/>
                  </a:lnTo>
                  <a:lnTo>
                    <a:pt x="4480039" y="2342460"/>
                  </a:lnTo>
                  <a:lnTo>
                    <a:pt x="0" y="2342460"/>
                  </a:lnTo>
                  <a:close/>
                </a:path>
              </a:pathLst>
            </a:custGeom>
            <a:solidFill>
              <a:srgbClr val="FFFFEB"/>
            </a:solidFill>
            <a:ln>
              <a:noFill/>
            </a:ln>
          </p:spPr>
        </p:sp>
        <p:sp>
          <p:nvSpPr>
            <p:cNvPr id="143" name="Google Shape;143;p15"/>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54" name="Google Shape;154;p15"/>
          <p:cNvSpPr txBox="1"/>
          <p:nvPr/>
        </p:nvSpPr>
        <p:spPr>
          <a:xfrm>
            <a:off x="1137750" y="3896225"/>
            <a:ext cx="15199530" cy="5078313"/>
          </a:xfrm>
          <a:prstGeom prst="rect">
            <a:avLst/>
          </a:prstGeom>
          <a:noFill/>
          <a:ln>
            <a:noFill/>
          </a:ln>
        </p:spPr>
        <p:txBody>
          <a:bodyPr spcFirstLastPara="1" wrap="square" lIns="0" tIns="0" rIns="0" bIns="0" anchor="t" anchorCtr="0">
            <a:spAutoFit/>
          </a:bodyPr>
          <a:lstStyle/>
          <a:p>
            <a:pPr>
              <a:lnSpc>
                <a:spcPct val="150000"/>
              </a:lnSpc>
            </a:pPr>
            <a:r>
              <a:rPr lang="en-US" sz="2800" dirty="0">
                <a:solidFill>
                  <a:srgbClr val="403F3F"/>
                </a:solidFill>
                <a:latin typeface="League Spartan"/>
                <a:ea typeface="League Spartan"/>
                <a:cs typeface="League Spartan"/>
              </a:rPr>
              <a:t>Our project is about making a model of Helicobacter pylori to answer the question: </a:t>
            </a:r>
            <a:br>
              <a:rPr lang="en-US" sz="2800" dirty="0">
                <a:solidFill>
                  <a:srgbClr val="403F3F"/>
                </a:solidFill>
                <a:latin typeface="League Spartan"/>
                <a:ea typeface="League Spartan"/>
                <a:cs typeface="League Spartan"/>
              </a:rPr>
            </a:br>
            <a:br>
              <a:rPr lang="en-US"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How many strains can there be in Helicobacter pylori ? </a:t>
            </a:r>
            <a:br>
              <a:rPr lang="ar-EG"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How many species are there in Helicobacter pylori ? Is there a difference between them or not?</a:t>
            </a:r>
          </a:p>
          <a:p>
            <a:pPr>
              <a:lnSpc>
                <a:spcPct val="150000"/>
              </a:lnSpc>
            </a:pPr>
            <a:r>
              <a:rPr lang="en-US" sz="2800" dirty="0">
                <a:solidFill>
                  <a:srgbClr val="403F3F"/>
                </a:solidFill>
                <a:latin typeface="League Spartan"/>
                <a:ea typeface="League Spartan"/>
                <a:cs typeface="League Spartan"/>
              </a:rPr>
              <a:t>How to create a reaction for H.Pylori?</a:t>
            </a:r>
            <a:br>
              <a:rPr lang="en-US" sz="2800" dirty="0">
                <a:solidFill>
                  <a:srgbClr val="403F3F"/>
                </a:solidFill>
                <a:latin typeface="League Spartan"/>
                <a:ea typeface="League Spartan"/>
                <a:cs typeface="League Spartan"/>
              </a:rPr>
            </a:br>
            <a:br>
              <a:rPr lang="en-US" sz="2800" dirty="0">
                <a:solidFill>
                  <a:srgbClr val="403F3F"/>
                </a:solidFill>
                <a:latin typeface="League Spartan"/>
                <a:ea typeface="League Spartan"/>
                <a:cs typeface="League Spartan"/>
              </a:rPr>
            </a:br>
            <a:r>
              <a:rPr lang="en-US" sz="2800" dirty="0">
                <a:solidFill>
                  <a:srgbClr val="403F3F"/>
                </a:solidFill>
                <a:latin typeface="League Spartan"/>
                <a:ea typeface="League Spartan"/>
                <a:cs typeface="League Spartan"/>
              </a:rPr>
              <a:t> To answer these questions, we will create a Helicobacter pylori model using the following steps:</a:t>
            </a:r>
          </a:p>
          <a:p>
            <a:pPr>
              <a:lnSpc>
                <a:spcPct val="150000"/>
              </a:lnSpc>
            </a:pPr>
            <a:endParaRPr lang="en-US" sz="2400" dirty="0">
              <a:latin typeface="noto_sansregular"/>
            </a:endParaRPr>
          </a:p>
        </p:txBody>
      </p:sp>
      <p:sp>
        <p:nvSpPr>
          <p:cNvPr id="156" name="Google Shape;156;p15"/>
          <p:cNvSpPr txBox="1"/>
          <p:nvPr/>
        </p:nvSpPr>
        <p:spPr>
          <a:xfrm>
            <a:off x="1137749" y="1206716"/>
            <a:ext cx="16008776" cy="1384995"/>
          </a:xfrm>
          <a:prstGeom prst="rect">
            <a:avLst/>
          </a:prstGeom>
          <a:noFill/>
          <a:ln>
            <a:noFill/>
          </a:ln>
        </p:spPr>
        <p:txBody>
          <a:bodyPr spcFirstLastPara="1" wrap="square" lIns="0" tIns="0" rIns="0" bIns="0" anchor="t" anchorCtr="0">
            <a:spAutoFit/>
          </a:bodyPr>
          <a:lstStyle/>
          <a:p>
            <a:pPr lvl="0" algn="ctr">
              <a:lnSpc>
                <a:spcPct val="120000"/>
              </a:lnSpc>
            </a:pPr>
            <a:r>
              <a:rPr lang="en-US" sz="7500" dirty="0">
                <a:solidFill>
                  <a:srgbClr val="403F3F"/>
                </a:solidFill>
                <a:latin typeface="Libre Baskerville" panose="02000000000000000000"/>
                <a:ea typeface="Libre Baskerville" panose="02000000000000000000"/>
                <a:cs typeface="Libre Baskerville" panose="02000000000000000000"/>
              </a:rPr>
              <a:t>The Goal of our project</a:t>
            </a:r>
            <a:endParaRPr sz="7500" dirty="0">
              <a:solidFill>
                <a:srgbClr val="403F3F"/>
              </a:solidFill>
              <a:latin typeface="Libre Baskerville" panose="02000000000000000000"/>
              <a:ea typeface="Libre Baskerville" panose="02000000000000000000"/>
              <a:cs typeface="Libre Baskerville" panose="02000000000000000000"/>
            </a:endParaRPr>
          </a:p>
        </p:txBody>
      </p:sp>
      <p:pic>
        <p:nvPicPr>
          <p:cNvPr id="2"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032691">
            <a:off x="-470063" y="43085"/>
            <a:ext cx="3953129" cy="238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216996">
            <a:off x="14859540" y="7830753"/>
            <a:ext cx="3953129" cy="238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032691">
            <a:off x="335363" y="689282"/>
            <a:ext cx="2342275" cy="22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99865">
            <a:off x="15524849" y="7200053"/>
            <a:ext cx="2342275" cy="229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1"/>
          <p:cNvPicPr preferRelativeResize="0"/>
          <p:nvPr/>
        </p:nvPicPr>
        <p:blipFill rotWithShape="1">
          <a:blip r:embed="rId3"/>
          <a:srcRect t="5268" b="5268"/>
          <a:stretch>
            <a:fillRect/>
          </a:stretch>
        </p:blipFill>
        <p:spPr>
          <a:xfrm>
            <a:off x="0" y="0"/>
            <a:ext cx="18288000" cy="10287000"/>
          </a:xfrm>
          <a:prstGeom prst="rect">
            <a:avLst/>
          </a:prstGeom>
          <a:noFill/>
          <a:ln>
            <a:noFill/>
          </a:ln>
        </p:spPr>
      </p:pic>
      <p:grpSp>
        <p:nvGrpSpPr>
          <p:cNvPr id="293" name="Google Shape;293;p21"/>
          <p:cNvGrpSpPr/>
          <p:nvPr/>
        </p:nvGrpSpPr>
        <p:grpSpPr>
          <a:xfrm>
            <a:off x="0" y="3202950"/>
            <a:ext cx="18287996" cy="3818644"/>
            <a:chOff x="0" y="-47625"/>
            <a:chExt cx="4816592" cy="1005734"/>
          </a:xfrm>
        </p:grpSpPr>
        <p:sp>
          <p:nvSpPr>
            <p:cNvPr id="294" name="Google Shape;294;p21"/>
            <p:cNvSpPr/>
            <p:nvPr/>
          </p:nvSpPr>
          <p:spPr>
            <a:xfrm>
              <a:off x="0" y="0"/>
              <a:ext cx="4816592" cy="958109"/>
            </a:xfrm>
            <a:custGeom>
              <a:avLst/>
              <a:gdLst/>
              <a:ahLst/>
              <a:cxnLst/>
              <a:rect l="l" t="t" r="r" b="b"/>
              <a:pathLst>
                <a:path w="4816592" h="958109" extrusionOk="0">
                  <a:moveTo>
                    <a:pt x="0" y="0"/>
                  </a:moveTo>
                  <a:lnTo>
                    <a:pt x="4816592" y="0"/>
                  </a:lnTo>
                  <a:lnTo>
                    <a:pt x="4816592" y="958109"/>
                  </a:lnTo>
                  <a:lnTo>
                    <a:pt x="0" y="958109"/>
                  </a:lnTo>
                  <a:close/>
                </a:path>
              </a:pathLst>
            </a:custGeom>
            <a:solidFill>
              <a:srgbClr val="9DD193"/>
            </a:solidFill>
            <a:ln>
              <a:noFill/>
            </a:ln>
          </p:spPr>
        </p:sp>
        <p:sp>
          <p:nvSpPr>
            <p:cNvPr id="295" name="Google Shape;295;p2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6" name="Google Shape;296;p21"/>
          <p:cNvSpPr txBox="1"/>
          <p:nvPr/>
        </p:nvSpPr>
        <p:spPr>
          <a:xfrm>
            <a:off x="644286" y="3771900"/>
            <a:ext cx="16615014" cy="3323987"/>
          </a:xfrm>
          <a:prstGeom prst="rect">
            <a:avLst/>
          </a:prstGeom>
          <a:noFill/>
          <a:ln>
            <a:noFill/>
          </a:ln>
        </p:spPr>
        <p:txBody>
          <a:bodyPr spcFirstLastPara="1" wrap="square" lIns="0" tIns="0" rIns="0" bIns="0" anchor="t" anchorCtr="0">
            <a:spAutoFit/>
          </a:bodyPr>
          <a:lstStyle/>
          <a:p>
            <a:pPr algn="ctr">
              <a:lnSpc>
                <a:spcPct val="120000"/>
              </a:lnSpc>
            </a:pPr>
            <a:r>
              <a:rPr lang="en-US" sz="9000" dirty="0">
                <a:solidFill>
                  <a:srgbClr val="403F3F"/>
                </a:solidFill>
                <a:latin typeface="Libre Baskerville" panose="02000000000000000000"/>
                <a:ea typeface="Libre Baskerville" panose="02000000000000000000"/>
                <a:cs typeface="Libre Baskerville" panose="02000000000000000000"/>
                <a:sym typeface="Libre Baskerville" panose="02000000000000000000"/>
              </a:rPr>
              <a:t>Steps for making a Helicobacter pylori model</a:t>
            </a:r>
            <a:endParaRPr sz="9000" dirty="0">
              <a:solidFill>
                <a:srgbClr val="403F3F"/>
              </a:solidFill>
              <a:latin typeface="Libre Baskerville" panose="02000000000000000000"/>
              <a:ea typeface="Libre Baskerville" panose="02000000000000000000"/>
              <a:cs typeface="Libre Baskerville" panose="02000000000000000000"/>
            </a:endParaRPr>
          </a:p>
        </p:txBody>
      </p:sp>
      <p:pic>
        <p:nvPicPr>
          <p:cNvPr id="4"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035026" y="-388240"/>
            <a:ext cx="2938736" cy="1938053"/>
          </a:xfrm>
          <a:prstGeom prst="rect">
            <a:avLst/>
          </a:prstGeom>
          <a:noFill/>
          <a:ln>
            <a:noFill/>
          </a:ln>
          <a:effectLst>
            <a:outerShdw blurRad="271463" dist="142875" dir="2400000" algn="bl" rotWithShape="0">
              <a:schemeClr val="dk1">
                <a:alpha val="50000"/>
              </a:schemeClr>
            </a:outerShdw>
          </a:effectLst>
        </p:spPr>
      </p:pic>
      <p:pic>
        <p:nvPicPr>
          <p:cNvPr id="5"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1187426" y="355339"/>
            <a:ext cx="2938736" cy="1938053"/>
          </a:xfrm>
          <a:prstGeom prst="rect">
            <a:avLst/>
          </a:prstGeom>
          <a:noFill/>
          <a:ln>
            <a:noFill/>
          </a:ln>
          <a:effectLst>
            <a:outerShdw blurRad="271463" dist="142875" dir="2400000" algn="bl" rotWithShape="0">
              <a:schemeClr val="dk1">
                <a:alpha val="50000"/>
              </a:schemeClr>
            </a:outerShdw>
          </a:effectLst>
        </p:spPr>
      </p:pic>
      <p:pic>
        <p:nvPicPr>
          <p:cNvPr id="6"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3612085">
            <a:off x="254137" y="-351092"/>
            <a:ext cx="2938736" cy="1938053"/>
          </a:xfrm>
          <a:prstGeom prst="rect">
            <a:avLst/>
          </a:prstGeom>
          <a:noFill/>
          <a:ln>
            <a:noFill/>
          </a:ln>
          <a:effectLst>
            <a:outerShdw blurRad="271463" dist="142875" dir="2400000" algn="bl" rotWithShape="0">
              <a:schemeClr val="dk1">
                <a:alpha val="50000"/>
              </a:schemeClr>
            </a:outerShdw>
          </a:effectLst>
        </p:spPr>
      </p:pic>
      <p:pic>
        <p:nvPicPr>
          <p:cNvPr id="7"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353814" y="8741090"/>
            <a:ext cx="2938736" cy="1938053"/>
          </a:xfrm>
          <a:prstGeom prst="rect">
            <a:avLst/>
          </a:prstGeom>
          <a:noFill/>
          <a:ln>
            <a:noFill/>
          </a:ln>
          <a:effectLst>
            <a:outerShdw blurRad="271463" dist="142875" dir="2400000" algn="bl" rotWithShape="0">
              <a:schemeClr val="dk1">
                <a:alpha val="50000"/>
              </a:schemeClr>
            </a:outerShdw>
          </a:effectLst>
        </p:spPr>
      </p:pic>
      <p:pic>
        <p:nvPicPr>
          <p:cNvPr id="8"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6434218" y="7602378"/>
            <a:ext cx="2938736" cy="1938053"/>
          </a:xfrm>
          <a:prstGeom prst="rect">
            <a:avLst/>
          </a:prstGeom>
          <a:noFill/>
          <a:ln>
            <a:noFill/>
          </a:ln>
          <a:effectLst>
            <a:outerShdw blurRad="271463" dist="142875" dir="2400000" algn="bl" rotWithShape="0">
              <a:schemeClr val="dk1">
                <a:alpha val="50000"/>
              </a:schemeClr>
            </a:outerShdw>
          </a:effectLst>
        </p:spPr>
      </p:pic>
      <p:pic>
        <p:nvPicPr>
          <p:cNvPr id="9" name="Google Shape;627;p57"/>
          <p:cNvPicPr preferRelativeResize="0"/>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rot="14970715">
            <a:off x="15012190" y="8577855"/>
            <a:ext cx="2938736" cy="1938053"/>
          </a:xfrm>
          <a:prstGeom prst="rect">
            <a:avLst/>
          </a:prstGeom>
          <a:noFill/>
          <a:ln>
            <a:noFill/>
          </a:ln>
          <a:effectLst>
            <a:outerShdw blurRad="271463" dist="142875" dir="2400000" algn="bl" rotWithShape="0">
              <a:schemeClr val="dk1">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25"/>
          <p:cNvPicPr preferRelativeResize="0"/>
          <p:nvPr/>
        </p:nvPicPr>
        <p:blipFill rotWithShape="1">
          <a:blip r:embed="rId3"/>
          <a:srcRect b="10536"/>
          <a:stretch>
            <a:fillRect/>
          </a:stretch>
        </p:blipFill>
        <p:spPr>
          <a:xfrm>
            <a:off x="-112395" y="0"/>
            <a:ext cx="18288000" cy="10287000"/>
          </a:xfrm>
          <a:prstGeom prst="rect">
            <a:avLst/>
          </a:prstGeom>
          <a:noFill/>
          <a:ln>
            <a:noFill/>
          </a:ln>
        </p:spPr>
      </p:pic>
      <p:sp>
        <p:nvSpPr>
          <p:cNvPr id="393" name="Google Shape;393;p25"/>
          <p:cNvSpPr txBox="1"/>
          <p:nvPr/>
        </p:nvSpPr>
        <p:spPr>
          <a:xfrm>
            <a:off x="1028700" y="1028700"/>
            <a:ext cx="16230600" cy="1218795"/>
          </a:xfrm>
          <a:prstGeom prst="rect">
            <a:avLst/>
          </a:prstGeom>
          <a:noFill/>
          <a:ln>
            <a:noFill/>
          </a:ln>
        </p:spPr>
        <p:txBody>
          <a:bodyPr spcFirstLastPara="1" wrap="square" lIns="0" tIns="0" rIns="0" bIns="0" anchor="t" anchorCtr="0">
            <a:spAutoFit/>
          </a:bodyPr>
          <a:lstStyle/>
          <a:p>
            <a:pPr algn="ctr">
              <a:lnSpc>
                <a:spcPct val="120000"/>
              </a:lnSpc>
            </a:pPr>
            <a:r>
              <a:rPr lang="en-US" sz="6600" dirty="0">
                <a:solidFill>
                  <a:srgbClr val="403F3F"/>
                </a:solidFill>
                <a:latin typeface="Libre Baskerville" panose="02000000000000000000"/>
                <a:ea typeface="Libre Baskerville" panose="02000000000000000000"/>
                <a:cs typeface="Libre Baskerville" panose="02000000000000000000"/>
              </a:rPr>
              <a:t>Flowchart of our bacteria modeling</a:t>
            </a:r>
            <a:endParaRPr sz="6600" dirty="0">
              <a:solidFill>
                <a:srgbClr val="403F3F"/>
              </a:solidFill>
              <a:latin typeface="Libre Baskerville" panose="02000000000000000000"/>
              <a:ea typeface="Libre Baskerville" panose="02000000000000000000"/>
              <a:cs typeface="Libre Baskerville" panose="02000000000000000000"/>
            </a:endParaRPr>
          </a:p>
        </p:txBody>
      </p:sp>
      <p:cxnSp>
        <p:nvCxnSpPr>
          <p:cNvPr id="403" name="Google Shape;403;p25"/>
          <p:cNvCxnSpPr/>
          <p:nvPr/>
        </p:nvCxnSpPr>
        <p:spPr>
          <a:xfrm>
            <a:off x="8824691" y="2124075"/>
            <a:ext cx="8057418" cy="0"/>
          </a:xfrm>
          <a:prstGeom prst="straightConnector1">
            <a:avLst/>
          </a:prstGeom>
          <a:noFill/>
          <a:ln w="190500" cap="rnd" cmpd="sng">
            <a:solidFill>
              <a:srgbClr val="65BB8B"/>
            </a:solidFill>
            <a:prstDash val="solid"/>
            <a:round/>
            <a:headEnd type="none" w="sm" len="sm"/>
            <a:tailEnd type="none" w="sm" len="sm"/>
          </a:ln>
        </p:spPr>
      </p:cxnSp>
      <p:pic>
        <p:nvPicPr>
          <p:cNvPr id="9" name="Picture 8"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469174" y="7442801"/>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469174" y="6543640"/>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PImag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303215">
            <a:off x="734785" y="7442802"/>
            <a:ext cx="3936931" cy="311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0C46799-A9FA-6779-BDA4-86517931445C}"/>
              </a:ext>
            </a:extLst>
          </p:cNvPr>
          <p:cNvSpPr txBox="1"/>
          <p:nvPr/>
        </p:nvSpPr>
        <p:spPr>
          <a:xfrm>
            <a:off x="2595341" y="3023237"/>
            <a:ext cx="14286768" cy="6665030"/>
          </a:xfrm>
          <a:prstGeom prst="rect">
            <a:avLst/>
          </a:prstGeom>
          <a:noFill/>
        </p:spPr>
        <p:txBody>
          <a:bodyPr wrap="square">
            <a:spAutoFit/>
          </a:bodyPr>
          <a:lstStyle/>
          <a:p>
            <a:pPr marL="457200" indent="-457200">
              <a:lnSpc>
                <a:spcPct val="150000"/>
              </a:lnSpc>
              <a:buFont typeface="Courier New" panose="02070309020205020404" pitchFamily="49" charset="0"/>
              <a:buChar char="o"/>
            </a:pPr>
            <a:r>
              <a:rPr lang="en-US" sz="3600" dirty="0">
                <a:solidFill>
                  <a:srgbClr val="403F3F"/>
                </a:solidFill>
                <a:latin typeface="League Spartan"/>
                <a:hlinkClick r:id="rId5"/>
              </a:rPr>
              <a:t>https://drive.google.com/file/d/1wyMW_Q7nmVQUM7MCdMb7O-GQjmWhAjt6/view?usp=sharing</a:t>
            </a:r>
            <a:endParaRPr lang="en-US" sz="3600" dirty="0">
              <a:solidFill>
                <a:srgbClr val="403F3F"/>
              </a:solidFill>
              <a:latin typeface="League Spartan"/>
            </a:endParaRPr>
          </a:p>
          <a:p>
            <a:pPr marL="457200" indent="-457200">
              <a:lnSpc>
                <a:spcPct val="150000"/>
              </a:lnSpc>
              <a:buFont typeface="Courier New" panose="02070309020205020404" pitchFamily="49" charset="0"/>
              <a:buChar char="o"/>
            </a:pPr>
            <a:r>
              <a:rPr lang="en-US" sz="3600" dirty="0">
                <a:solidFill>
                  <a:srgbClr val="403F3F"/>
                </a:solidFill>
                <a:latin typeface="League Spartan"/>
                <a:hlinkClick r:id="rId6"/>
              </a:rPr>
              <a:t>https://lucid.app/lucidchart/7448a0ba-bedb-46d9-b452-3dda749ddb2d/edit?invitationId=inv_aa3a977c-c7ce-44a7-8e13-820dbefeb045</a:t>
            </a:r>
            <a:endParaRPr lang="en-US" sz="3600" dirty="0">
              <a:solidFill>
                <a:srgbClr val="403F3F"/>
              </a:solidFill>
              <a:latin typeface="League Spartan"/>
            </a:endParaRPr>
          </a:p>
          <a:p>
            <a:pPr>
              <a:lnSpc>
                <a:spcPct val="150000"/>
              </a:lnSpc>
            </a:pPr>
            <a:endParaRPr lang="en-US" sz="3600" dirty="0">
              <a:solidFill>
                <a:srgbClr val="403F3F"/>
              </a:solidFill>
              <a:latin typeface="League Spartan"/>
            </a:endParaRPr>
          </a:p>
          <a:p>
            <a:pPr marL="457200" indent="-457200">
              <a:lnSpc>
                <a:spcPct val="150000"/>
              </a:lnSpc>
              <a:buFont typeface="Courier New" panose="02070309020205020404" pitchFamily="49" charset="0"/>
              <a:buChar char="o"/>
            </a:pPr>
            <a:endParaRPr lang="en-US" sz="3600" dirty="0">
              <a:solidFill>
                <a:srgbClr val="403F3F"/>
              </a:solidFill>
              <a:latin typeface="League Spartan"/>
            </a:endParaRPr>
          </a:p>
          <a:p>
            <a:pPr>
              <a:lnSpc>
                <a:spcPct val="150000"/>
              </a:lnSpc>
            </a:pPr>
            <a:endParaRPr lang="en-US" sz="3600" dirty="0">
              <a:solidFill>
                <a:srgbClr val="403F3F"/>
              </a:solidFill>
              <a:latin typeface="League Spart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141</TotalTime>
  <Words>1345</Words>
  <Application>Microsoft Office PowerPoint</Application>
  <PresentationFormat>Custom</PresentationFormat>
  <Paragraphs>111</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Libre Baskerville</vt:lpstr>
      <vt:lpstr>Source Sans Pro</vt:lpstr>
      <vt:lpstr>Arial</vt:lpstr>
      <vt:lpstr>League Spartan</vt:lpstr>
      <vt:lpstr>noto_sansregular</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Nourhan Mohamed</dc:creator>
  <cp:lastModifiedBy>Nourhan Mohamed</cp:lastModifiedBy>
  <cp:revision>17</cp:revision>
  <dcterms:created xsi:type="dcterms:W3CDTF">2023-06-30T15:34:59Z</dcterms:created>
  <dcterms:modified xsi:type="dcterms:W3CDTF">2023-07-03T10:54:28Z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BC4728AB53454E6FA3AB9D2F1394EE54</vt:lpwstr>
  </property>
  <property fmtid="{D5CDD505-2E9C-101B-9397-08002B2CF9AE}" pid="3" name="KSOProductBuildVer">
    <vt:lpwstr>1033-11.2.0.11537</vt:lpwstr>
  </property>
</Properties>
</file>